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307" r:id="rId3"/>
    <p:sldId id="257" r:id="rId4"/>
    <p:sldId id="259" r:id="rId5"/>
    <p:sldId id="344" r:id="rId6"/>
    <p:sldId id="309" r:id="rId8"/>
    <p:sldId id="308" r:id="rId9"/>
    <p:sldId id="345" r:id="rId10"/>
    <p:sldId id="343" r:id="rId11"/>
    <p:sldId id="346" r:id="rId12"/>
    <p:sldId id="378" r:id="rId13"/>
    <p:sldId id="380" r:id="rId14"/>
    <p:sldId id="382" r:id="rId15"/>
    <p:sldId id="381" r:id="rId16"/>
    <p:sldId id="383" r:id="rId17"/>
    <p:sldId id="384" r:id="rId18"/>
    <p:sldId id="530" r:id="rId19"/>
    <p:sldId id="388" r:id="rId20"/>
    <p:sldId id="385" r:id="rId21"/>
    <p:sldId id="433" r:id="rId22"/>
    <p:sldId id="386" r:id="rId23"/>
    <p:sldId id="420" r:id="rId24"/>
    <p:sldId id="421" r:id="rId25"/>
    <p:sldId id="422" r:id="rId26"/>
    <p:sldId id="423" r:id="rId27"/>
    <p:sldId id="424" r:id="rId28"/>
    <p:sldId id="434" r:id="rId29"/>
    <p:sldId id="429" r:id="rId30"/>
    <p:sldId id="430" r:id="rId31"/>
    <p:sldId id="431" r:id="rId32"/>
    <p:sldId id="435" r:id="rId33"/>
    <p:sldId id="436" r:id="rId34"/>
    <p:sldId id="438" r:id="rId35"/>
    <p:sldId id="444" r:id="rId36"/>
    <p:sldId id="437" r:id="rId37"/>
    <p:sldId id="439" r:id="rId38"/>
    <p:sldId id="443" r:id="rId39"/>
    <p:sldId id="440" r:id="rId40"/>
    <p:sldId id="441" r:id="rId41"/>
    <p:sldId id="445" r:id="rId42"/>
    <p:sldId id="442" r:id="rId43"/>
    <p:sldId id="446" r:id="rId44"/>
    <p:sldId id="447" r:id="rId45"/>
    <p:sldId id="448" r:id="rId46"/>
    <p:sldId id="449" r:id="rId47"/>
    <p:sldId id="452" r:id="rId48"/>
    <p:sldId id="450" r:id="rId49"/>
    <p:sldId id="451" r:id="rId50"/>
    <p:sldId id="453" r:id="rId51"/>
    <p:sldId id="513" r:id="rId52"/>
    <p:sldId id="454" r:id="rId53"/>
    <p:sldId id="456" r:id="rId54"/>
    <p:sldId id="455" r:id="rId55"/>
    <p:sldId id="460" r:id="rId56"/>
    <p:sldId id="457" r:id="rId57"/>
    <p:sldId id="458" r:id="rId58"/>
    <p:sldId id="498" r:id="rId59"/>
    <p:sldId id="499" r:id="rId60"/>
    <p:sldId id="459" r:id="rId61"/>
    <p:sldId id="503" r:id="rId62"/>
    <p:sldId id="500" r:id="rId63"/>
    <p:sldId id="501" r:id="rId64"/>
    <p:sldId id="509" r:id="rId65"/>
    <p:sldId id="502" r:id="rId66"/>
    <p:sldId id="505" r:id="rId67"/>
    <p:sldId id="280" r:id="rId68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72"/>
    </p:embeddedFont>
    <p:embeddedFont>
      <p:font typeface="微软雅黑" panose="020B0503020204020204" pitchFamily="34" charset="-122"/>
      <p:regular r:id="rId73"/>
    </p:embeddedFont>
    <p:embeddedFont>
      <p:font typeface="楷体" panose="02010609060101010101" pitchFamily="49" charset="-122"/>
      <p:regular r:id="rId74"/>
    </p:embeddedFont>
    <p:embeddedFont>
      <p:font typeface="幼圆" panose="02010509060101010101" pitchFamily="49" charset="-122"/>
      <p:regular r:id="rId75"/>
    </p:embeddedFont>
    <p:embeddedFont>
      <p:font typeface="Calibri" panose="020F0502020204030204" charset="0"/>
      <p:regular r:id="rId76"/>
      <p:bold r:id="rId77"/>
      <p:italic r:id="rId78"/>
      <p:boldItalic r:id="rId79"/>
    </p:embeddedFont>
    <p:embeddedFont>
      <p:font typeface="Calibri Light" panose="020F0302020204030204" charset="0"/>
      <p:regular r:id="rId80"/>
      <p:italic r:id="rId81"/>
    </p:embeddedFont>
    <p:embeddedFont>
      <p:font typeface="黑体" panose="02010609060101010101" charset="-122"/>
      <p:regular r:id="rId82"/>
    </p:embeddedFont>
    <p:embeddedFont>
      <p:font typeface="Tahoma" panose="020B0604030504040204" pitchFamily="34" charset="0"/>
      <p:regular r:id="rId83"/>
      <p:bold r:id="rId84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BB015"/>
    <a:srgbClr val="178AA1"/>
    <a:srgbClr val="B7E1E7"/>
    <a:srgbClr val="1AD572"/>
    <a:srgbClr val="8FAADC"/>
    <a:srgbClr val="2BBEFA"/>
    <a:srgbClr val="BF9000"/>
    <a:srgbClr val="FDC52A"/>
    <a:srgbClr val="FDC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5465" autoAdjust="0"/>
  </p:normalViewPr>
  <p:slideViewPr>
    <p:cSldViewPr snapToGrid="0">
      <p:cViewPr varScale="1">
        <p:scale>
          <a:sx n="142" d="100"/>
          <a:sy n="142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4" Type="http://schemas.openxmlformats.org/officeDocument/2006/relationships/font" Target="fonts/font13.fntdata"/><Relationship Id="rId83" Type="http://schemas.openxmlformats.org/officeDocument/2006/relationships/font" Target="fonts/font12.fntdata"/><Relationship Id="rId82" Type="http://schemas.openxmlformats.org/officeDocument/2006/relationships/font" Target="fonts/font11.fntdata"/><Relationship Id="rId81" Type="http://schemas.openxmlformats.org/officeDocument/2006/relationships/font" Target="fonts/font10.fntdata"/><Relationship Id="rId80" Type="http://schemas.openxmlformats.org/officeDocument/2006/relationships/font" Target="fonts/font9.fntdata"/><Relationship Id="rId8" Type="http://schemas.openxmlformats.org/officeDocument/2006/relationships/slide" Target="slides/slide5.xml"/><Relationship Id="rId79" Type="http://schemas.openxmlformats.org/officeDocument/2006/relationships/font" Target="fonts/font8.fntdata"/><Relationship Id="rId78" Type="http://schemas.openxmlformats.org/officeDocument/2006/relationships/font" Target="fonts/font7.fntdata"/><Relationship Id="rId77" Type="http://schemas.openxmlformats.org/officeDocument/2006/relationships/font" Target="fonts/font6.fntdata"/><Relationship Id="rId76" Type="http://schemas.openxmlformats.org/officeDocument/2006/relationships/font" Target="fonts/font5.fntdata"/><Relationship Id="rId75" Type="http://schemas.openxmlformats.org/officeDocument/2006/relationships/font" Target="fonts/font4.fntdata"/><Relationship Id="rId74" Type="http://schemas.openxmlformats.org/officeDocument/2006/relationships/font" Target="fonts/font3.fntdata"/><Relationship Id="rId73" Type="http://schemas.openxmlformats.org/officeDocument/2006/relationships/font" Target="fonts/font2.fntdata"/><Relationship Id="rId72" Type="http://schemas.openxmlformats.org/officeDocument/2006/relationships/font" Target="fonts/font1.fntdata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DAF8-32A4-4921-81DC-EDD66495F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7894-E0B0-4593-83D0-8363380DB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32D35"/>
            </a:gs>
            <a:gs pos="100000">
              <a:srgbClr val="1B414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rgbClr val="132D35"/>
            </a:gs>
            <a:gs pos="100000">
              <a:srgbClr val="1B414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681703" y="401324"/>
            <a:ext cx="234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681703" y="904410"/>
            <a:ext cx="234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V="1">
            <a:off x="3681703" y="401324"/>
            <a:ext cx="0" cy="504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 flipV="1">
            <a:off x="6020884" y="401324"/>
            <a:ext cx="0" cy="504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3105907" y="397354"/>
            <a:ext cx="576000" cy="504000"/>
          </a:xfrm>
          <a:prstGeom prst="rect">
            <a:avLst/>
          </a:prstGeom>
          <a:solidFill>
            <a:srgbClr val="FBB0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mpact" panose="020B080603090205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1DAF8-32A4-4921-81DC-EDD66495F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17894-E0B0-4593-83D0-8363380DBF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jpeg"/><Relationship Id="rId3" Type="http://schemas.openxmlformats.org/officeDocument/2006/relationships/image" Target="../media/image35.pn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42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43.png"/><Relationship Id="rId20" Type="http://schemas.openxmlformats.org/officeDocument/2006/relationships/tags" Target="../tags/tag25.xml"/><Relationship Id="rId2" Type="http://schemas.openxmlformats.org/officeDocument/2006/relationships/image" Target="../media/image41.png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4.jpeg"/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jpe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jpe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image" Target="../media/image121.png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5.png"/><Relationship Id="rId11" Type="http://schemas.openxmlformats.org/officeDocument/2006/relationships/image" Target="../media/image124.png"/><Relationship Id="rId10" Type="http://schemas.openxmlformats.org/officeDocument/2006/relationships/image" Target="../media/image123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2569210" y="532765"/>
            <a:ext cx="3429000" cy="3444240"/>
            <a:chOff x="488" y="946"/>
            <a:chExt cx="5400" cy="5424"/>
          </a:xfrm>
        </p:grpSpPr>
        <p:grpSp>
          <p:nvGrpSpPr>
            <p:cNvPr id="434" name="组合 433"/>
            <p:cNvGrpSpPr/>
            <p:nvPr/>
          </p:nvGrpSpPr>
          <p:grpSpPr>
            <a:xfrm rot="3615368">
              <a:off x="589" y="1060"/>
              <a:ext cx="5182" cy="5202"/>
              <a:chOff x="3443595" y="1414535"/>
              <a:chExt cx="4387250" cy="4404317"/>
            </a:xfrm>
          </p:grpSpPr>
          <p:cxnSp>
            <p:nvCxnSpPr>
              <p:cNvPr id="435" name="直接连接符 434"/>
              <p:cNvCxnSpPr/>
              <p:nvPr/>
            </p:nvCxnSpPr>
            <p:spPr>
              <a:xfrm>
                <a:off x="6242401" y="1430351"/>
                <a:ext cx="1585341" cy="273816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3443595" y="3053554"/>
                <a:ext cx="1578946" cy="276489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 flipH="1">
                <a:off x="3443595" y="1414535"/>
                <a:ext cx="2760622" cy="156265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 flipH="1">
                <a:off x="5077227" y="4244886"/>
                <a:ext cx="2753618" cy="157396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4" name="组合 443"/>
            <p:cNvGrpSpPr/>
            <p:nvPr/>
          </p:nvGrpSpPr>
          <p:grpSpPr>
            <a:xfrm rot="1746802">
              <a:off x="611" y="1114"/>
              <a:ext cx="5182" cy="5202"/>
              <a:chOff x="3443595" y="1414535"/>
              <a:chExt cx="4387250" cy="4404317"/>
            </a:xfrm>
          </p:grpSpPr>
          <p:cxnSp>
            <p:nvCxnSpPr>
              <p:cNvPr id="445" name="直接连接符 444"/>
              <p:cNvCxnSpPr/>
              <p:nvPr/>
            </p:nvCxnSpPr>
            <p:spPr>
              <a:xfrm>
                <a:off x="6242401" y="1430351"/>
                <a:ext cx="1585341" cy="273816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443595" y="3053554"/>
                <a:ext cx="1578946" cy="276489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 flipH="1">
                <a:off x="3443595" y="1414535"/>
                <a:ext cx="2760622" cy="156265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 flipH="1">
                <a:off x="5077227" y="4244886"/>
                <a:ext cx="2753618" cy="157396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488" y="946"/>
              <a:ext cx="5400" cy="5424"/>
              <a:chOff x="576" y="946"/>
              <a:chExt cx="5400" cy="5424"/>
            </a:xfrm>
          </p:grpSpPr>
          <p:grpSp>
            <p:nvGrpSpPr>
              <p:cNvPr id="439" name="组合 438"/>
              <p:cNvGrpSpPr/>
              <p:nvPr/>
            </p:nvGrpSpPr>
            <p:grpSpPr>
              <a:xfrm rot="0">
                <a:off x="707" y="1059"/>
                <a:ext cx="5182" cy="5202"/>
                <a:chOff x="3443595" y="1414535"/>
                <a:chExt cx="4387250" cy="4404317"/>
              </a:xfrm>
            </p:grpSpPr>
            <p:cxnSp>
              <p:nvCxnSpPr>
                <p:cNvPr id="440" name="直接连接符 439"/>
                <p:cNvCxnSpPr/>
                <p:nvPr/>
              </p:nvCxnSpPr>
              <p:spPr>
                <a:xfrm>
                  <a:off x="6242401" y="1430351"/>
                  <a:ext cx="1585341" cy="2738167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直接连接符 440"/>
                <p:cNvCxnSpPr/>
                <p:nvPr/>
              </p:nvCxnSpPr>
              <p:spPr>
                <a:xfrm>
                  <a:off x="3443595" y="3053554"/>
                  <a:ext cx="1578946" cy="2764896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接连接符 441"/>
                <p:cNvCxnSpPr/>
                <p:nvPr/>
              </p:nvCxnSpPr>
              <p:spPr>
                <a:xfrm flipH="1">
                  <a:off x="3443595" y="1414535"/>
                  <a:ext cx="2760622" cy="1562651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接连接符 442"/>
                <p:cNvCxnSpPr/>
                <p:nvPr/>
              </p:nvCxnSpPr>
              <p:spPr>
                <a:xfrm flipH="1">
                  <a:off x="5077227" y="4244886"/>
                  <a:ext cx="2753618" cy="1573966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5" name="椭圆 454"/>
              <p:cNvSpPr/>
              <p:nvPr/>
            </p:nvSpPr>
            <p:spPr>
              <a:xfrm>
                <a:off x="5848" y="4293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5837" y="2886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cxnSp>
            <p:nvCxnSpPr>
              <p:cNvPr id="461" name="直接连接符 460"/>
              <p:cNvCxnSpPr>
                <a:stCxn id="460" idx="5"/>
                <a:endCxn id="456" idx="0"/>
              </p:cNvCxnSpPr>
              <p:nvPr/>
            </p:nvCxnSpPr>
            <p:spPr>
              <a:xfrm>
                <a:off x="5273" y="1771"/>
                <a:ext cx="628" cy="1115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/>
              <p:cNvCxnSpPr>
                <a:stCxn id="456" idx="5"/>
                <a:endCxn id="455" idx="7"/>
              </p:cNvCxnSpPr>
              <p:nvPr/>
            </p:nvCxnSpPr>
            <p:spPr>
              <a:xfrm>
                <a:off x="5946" y="2995"/>
                <a:ext cx="11" cy="131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直接连接符 469"/>
              <p:cNvCxnSpPr>
                <a:stCxn id="455" idx="4"/>
                <a:endCxn id="458" idx="7"/>
              </p:cNvCxnSpPr>
              <p:nvPr/>
            </p:nvCxnSpPr>
            <p:spPr>
              <a:xfrm flipH="1">
                <a:off x="5273" y="4421"/>
                <a:ext cx="639" cy="1129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直接连接符 476"/>
              <p:cNvCxnSpPr>
                <a:stCxn id="450" idx="4"/>
                <a:endCxn id="455" idx="1"/>
              </p:cNvCxnSpPr>
              <p:nvPr/>
            </p:nvCxnSpPr>
            <p:spPr>
              <a:xfrm>
                <a:off x="3995" y="1078"/>
                <a:ext cx="1872" cy="3234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直接连接符 479"/>
              <p:cNvCxnSpPr>
                <a:endCxn id="451" idx="7"/>
              </p:cNvCxnSpPr>
              <p:nvPr/>
            </p:nvCxnSpPr>
            <p:spPr>
              <a:xfrm flipH="1">
                <a:off x="2618" y="4402"/>
                <a:ext cx="3252" cy="1859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1" name="组合 510"/>
              <p:cNvGrpSpPr/>
              <p:nvPr/>
            </p:nvGrpSpPr>
            <p:grpSpPr>
              <a:xfrm rot="0">
                <a:off x="576" y="946"/>
                <a:ext cx="5396" cy="5420"/>
                <a:chOff x="6126998" y="1378806"/>
                <a:chExt cx="4568515" cy="4588685"/>
              </a:xfrm>
            </p:grpSpPr>
            <p:sp>
              <p:nvSpPr>
                <p:cNvPr id="512" name="椭圆 511"/>
                <p:cNvSpPr/>
                <p:nvPr/>
              </p:nvSpPr>
              <p:spPr>
                <a:xfrm>
                  <a:off x="7760630" y="137880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13" name="椭圆 512"/>
                <p:cNvSpPr/>
                <p:nvPr/>
              </p:nvSpPr>
              <p:spPr>
                <a:xfrm>
                  <a:off x="8963988" y="137880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14" name="椭圆 513"/>
                <p:cNvSpPr/>
                <p:nvPr/>
              </p:nvSpPr>
              <p:spPr>
                <a:xfrm>
                  <a:off x="7760630" y="5859491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15" name="椭圆 514"/>
                <p:cNvSpPr/>
                <p:nvPr/>
              </p:nvSpPr>
              <p:spPr>
                <a:xfrm>
                  <a:off x="8963988" y="5859491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16" name="椭圆 515"/>
                <p:cNvSpPr/>
                <p:nvPr/>
              </p:nvSpPr>
              <p:spPr>
                <a:xfrm>
                  <a:off x="6126998" y="4208450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17" name="椭圆 516"/>
                <p:cNvSpPr/>
                <p:nvPr/>
              </p:nvSpPr>
              <p:spPr>
                <a:xfrm>
                  <a:off x="6126998" y="3017825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18" name="椭圆 517"/>
                <p:cNvSpPr/>
                <p:nvPr/>
              </p:nvSpPr>
              <p:spPr>
                <a:xfrm>
                  <a:off x="10587513" y="420915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19" name="椭圆 518"/>
                <p:cNvSpPr/>
                <p:nvPr/>
              </p:nvSpPr>
              <p:spPr>
                <a:xfrm>
                  <a:off x="10577889" y="3017825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20" name="椭圆 519"/>
                <p:cNvSpPr/>
                <p:nvPr/>
              </p:nvSpPr>
              <p:spPr>
                <a:xfrm>
                  <a:off x="6722405" y="5257802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21" name="椭圆 520"/>
                <p:cNvSpPr/>
                <p:nvPr/>
              </p:nvSpPr>
              <p:spPr>
                <a:xfrm>
                  <a:off x="10008530" y="5257802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22" name="椭圆 521"/>
                <p:cNvSpPr/>
                <p:nvPr/>
              </p:nvSpPr>
              <p:spPr>
                <a:xfrm>
                  <a:off x="6722405" y="1982021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523" name="椭圆 522"/>
                <p:cNvSpPr/>
                <p:nvPr/>
              </p:nvSpPr>
              <p:spPr>
                <a:xfrm>
                  <a:off x="10008530" y="1982021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cxnSp>
              <p:nvCxnSpPr>
                <p:cNvPr id="524" name="直接连接符 523"/>
                <p:cNvCxnSpPr>
                  <a:stCxn id="523" idx="5"/>
                  <a:endCxn id="519" idx="0"/>
                </p:cNvCxnSpPr>
                <p:nvPr/>
              </p:nvCxnSpPr>
              <p:spPr>
                <a:xfrm>
                  <a:off x="10100714" y="2074205"/>
                  <a:ext cx="531175" cy="943620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接连接符 524"/>
                <p:cNvCxnSpPr>
                  <a:stCxn id="519" idx="5"/>
                  <a:endCxn id="518" idx="7"/>
                </p:cNvCxnSpPr>
                <p:nvPr/>
              </p:nvCxnSpPr>
              <p:spPr>
                <a:xfrm>
                  <a:off x="10670073" y="3110009"/>
                  <a:ext cx="9624" cy="1114964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接连接符 525"/>
                <p:cNvCxnSpPr>
                  <a:stCxn id="517" idx="3"/>
                  <a:endCxn id="516" idx="1"/>
                </p:cNvCxnSpPr>
                <p:nvPr/>
              </p:nvCxnSpPr>
              <p:spPr>
                <a:xfrm>
                  <a:off x="6142814" y="3110009"/>
                  <a:ext cx="0" cy="1114257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直接连接符 526"/>
                <p:cNvCxnSpPr>
                  <a:stCxn id="516" idx="4"/>
                  <a:endCxn id="520" idx="1"/>
                </p:cNvCxnSpPr>
                <p:nvPr/>
              </p:nvCxnSpPr>
              <p:spPr>
                <a:xfrm>
                  <a:off x="6180998" y="4316450"/>
                  <a:ext cx="557223" cy="957168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接连接符 527"/>
                <p:cNvCxnSpPr>
                  <a:stCxn id="522" idx="3"/>
                  <a:endCxn id="517" idx="0"/>
                </p:cNvCxnSpPr>
                <p:nvPr/>
              </p:nvCxnSpPr>
              <p:spPr>
                <a:xfrm flipH="1">
                  <a:off x="6180998" y="2074205"/>
                  <a:ext cx="557223" cy="943620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接连接符 528"/>
                <p:cNvCxnSpPr>
                  <a:stCxn id="512" idx="2"/>
                  <a:endCxn id="522" idx="7"/>
                </p:cNvCxnSpPr>
                <p:nvPr/>
              </p:nvCxnSpPr>
              <p:spPr>
                <a:xfrm flipH="1">
                  <a:off x="6814589" y="1432806"/>
                  <a:ext cx="946041" cy="565031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接连接符 529"/>
                <p:cNvCxnSpPr>
                  <a:stCxn id="513" idx="2"/>
                  <a:endCxn id="512" idx="6"/>
                </p:cNvCxnSpPr>
                <p:nvPr/>
              </p:nvCxnSpPr>
              <p:spPr>
                <a:xfrm flipH="1">
                  <a:off x="7868630" y="1432806"/>
                  <a:ext cx="1095358" cy="0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接连接符 530"/>
                <p:cNvCxnSpPr>
                  <a:stCxn id="515" idx="2"/>
                  <a:endCxn id="514" idx="6"/>
                </p:cNvCxnSpPr>
                <p:nvPr/>
              </p:nvCxnSpPr>
              <p:spPr>
                <a:xfrm flipH="1">
                  <a:off x="7868630" y="5913491"/>
                  <a:ext cx="1095358" cy="0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接连接符 531"/>
                <p:cNvCxnSpPr>
                  <a:stCxn id="523" idx="1"/>
                  <a:endCxn id="513" idx="6"/>
                </p:cNvCxnSpPr>
                <p:nvPr/>
              </p:nvCxnSpPr>
              <p:spPr>
                <a:xfrm flipH="1" flipV="1">
                  <a:off x="9071988" y="1432806"/>
                  <a:ext cx="952358" cy="565031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接连接符 532"/>
                <p:cNvCxnSpPr>
                  <a:stCxn id="518" idx="4"/>
                  <a:endCxn id="521" idx="7"/>
                </p:cNvCxnSpPr>
                <p:nvPr/>
              </p:nvCxnSpPr>
              <p:spPr>
                <a:xfrm flipH="1">
                  <a:off x="10100714" y="4317157"/>
                  <a:ext cx="540799" cy="956461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接连接符 533"/>
                <p:cNvCxnSpPr>
                  <a:stCxn id="521" idx="3"/>
                  <a:endCxn id="515" idx="6"/>
                </p:cNvCxnSpPr>
                <p:nvPr/>
              </p:nvCxnSpPr>
              <p:spPr>
                <a:xfrm flipH="1">
                  <a:off x="9071988" y="5349986"/>
                  <a:ext cx="952358" cy="563505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接连接符 534"/>
                <p:cNvCxnSpPr>
                  <a:stCxn id="514" idx="2"/>
                  <a:endCxn id="520" idx="5"/>
                </p:cNvCxnSpPr>
                <p:nvPr/>
              </p:nvCxnSpPr>
              <p:spPr>
                <a:xfrm flipH="1" flipV="1">
                  <a:off x="6814589" y="5349986"/>
                  <a:ext cx="946041" cy="563505"/>
                </a:xfrm>
                <a:prstGeom prst="line">
                  <a:avLst/>
                </a:prstGeom>
                <a:ln w="127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9" name="椭圆 448"/>
              <p:cNvSpPr/>
              <p:nvPr/>
            </p:nvSpPr>
            <p:spPr>
              <a:xfrm>
                <a:off x="2509" y="950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450" name="椭圆 449"/>
              <p:cNvSpPr/>
              <p:nvPr/>
            </p:nvSpPr>
            <p:spPr>
              <a:xfrm>
                <a:off x="3931" y="950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451" name="椭圆 450"/>
              <p:cNvSpPr/>
              <p:nvPr/>
            </p:nvSpPr>
            <p:spPr>
              <a:xfrm>
                <a:off x="2509" y="6242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3931" y="6242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457" name="椭圆 456"/>
              <p:cNvSpPr/>
              <p:nvPr/>
            </p:nvSpPr>
            <p:spPr>
              <a:xfrm>
                <a:off x="1283" y="5531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458" name="椭圆 457"/>
              <p:cNvSpPr/>
              <p:nvPr/>
            </p:nvSpPr>
            <p:spPr>
              <a:xfrm>
                <a:off x="5164" y="5531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459" name="椭圆 458"/>
              <p:cNvSpPr/>
              <p:nvPr/>
            </p:nvSpPr>
            <p:spPr>
              <a:xfrm>
                <a:off x="1283" y="1662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5164" y="1662"/>
                <a:ext cx="128" cy="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cxnSp>
            <p:nvCxnSpPr>
              <p:cNvPr id="466" name="直接连接符 465"/>
              <p:cNvCxnSpPr>
                <a:stCxn id="449" idx="2"/>
                <a:endCxn id="459" idx="7"/>
              </p:cNvCxnSpPr>
              <p:nvPr/>
            </p:nvCxnSpPr>
            <p:spPr>
              <a:xfrm flipH="1">
                <a:off x="1392" y="1014"/>
                <a:ext cx="1117" cy="66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接连接符 466"/>
              <p:cNvCxnSpPr>
                <a:stCxn id="450" idx="2"/>
                <a:endCxn id="449" idx="6"/>
              </p:cNvCxnSpPr>
              <p:nvPr/>
            </p:nvCxnSpPr>
            <p:spPr>
              <a:xfrm flipH="1">
                <a:off x="2637" y="1014"/>
                <a:ext cx="1294" cy="0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接连接符 467"/>
              <p:cNvCxnSpPr>
                <a:stCxn id="452" idx="2"/>
                <a:endCxn id="451" idx="6"/>
              </p:cNvCxnSpPr>
              <p:nvPr/>
            </p:nvCxnSpPr>
            <p:spPr>
              <a:xfrm flipH="1">
                <a:off x="2637" y="6306"/>
                <a:ext cx="1294" cy="0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直接连接符 468"/>
              <p:cNvCxnSpPr>
                <a:stCxn id="460" idx="1"/>
                <a:endCxn id="450" idx="6"/>
              </p:cNvCxnSpPr>
              <p:nvPr/>
            </p:nvCxnSpPr>
            <p:spPr>
              <a:xfrm flipH="1" flipV="1">
                <a:off x="4058" y="1014"/>
                <a:ext cx="1125" cy="66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直接连接符 470"/>
              <p:cNvCxnSpPr>
                <a:stCxn id="458" idx="3"/>
                <a:endCxn id="452" idx="6"/>
              </p:cNvCxnSpPr>
              <p:nvPr/>
            </p:nvCxnSpPr>
            <p:spPr>
              <a:xfrm flipH="1">
                <a:off x="4058" y="5640"/>
                <a:ext cx="1125" cy="66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接连接符 471"/>
              <p:cNvCxnSpPr>
                <a:stCxn id="451" idx="2"/>
                <a:endCxn id="457" idx="5"/>
              </p:cNvCxnSpPr>
              <p:nvPr/>
            </p:nvCxnSpPr>
            <p:spPr>
              <a:xfrm flipH="1" flipV="1">
                <a:off x="1392" y="5640"/>
                <a:ext cx="1117" cy="66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接连接符 472"/>
              <p:cNvCxnSpPr>
                <a:stCxn id="459" idx="4"/>
                <a:endCxn id="457" idx="0"/>
              </p:cNvCxnSpPr>
              <p:nvPr/>
            </p:nvCxnSpPr>
            <p:spPr>
              <a:xfrm>
                <a:off x="1347" y="1790"/>
                <a:ext cx="0" cy="374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接连接符 473"/>
              <p:cNvCxnSpPr>
                <a:stCxn id="460" idx="3"/>
              </p:cNvCxnSpPr>
              <p:nvPr/>
            </p:nvCxnSpPr>
            <p:spPr>
              <a:xfrm flipH="1" flipV="1">
                <a:off x="1349" y="1763"/>
                <a:ext cx="3834" cy="8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接连接符 474"/>
              <p:cNvCxnSpPr>
                <a:stCxn id="460" idx="3"/>
                <a:endCxn id="458" idx="7"/>
              </p:cNvCxnSpPr>
              <p:nvPr/>
            </p:nvCxnSpPr>
            <p:spPr>
              <a:xfrm>
                <a:off x="5183" y="1771"/>
                <a:ext cx="90" cy="3779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直接连接符 475"/>
              <p:cNvCxnSpPr/>
              <p:nvPr/>
            </p:nvCxnSpPr>
            <p:spPr>
              <a:xfrm flipH="1" flipV="1">
                <a:off x="1349" y="5587"/>
                <a:ext cx="3834" cy="8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接连接符 480"/>
              <p:cNvCxnSpPr>
                <a:stCxn id="449" idx="5"/>
                <a:endCxn id="456" idx="2"/>
              </p:cNvCxnSpPr>
              <p:nvPr/>
            </p:nvCxnSpPr>
            <p:spPr>
              <a:xfrm>
                <a:off x="2618" y="1059"/>
                <a:ext cx="3219" cy="189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直接连接符 482"/>
              <p:cNvCxnSpPr>
                <a:endCxn id="452" idx="2"/>
              </p:cNvCxnSpPr>
              <p:nvPr/>
            </p:nvCxnSpPr>
            <p:spPr>
              <a:xfrm>
                <a:off x="689" y="4389"/>
                <a:ext cx="3242" cy="191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直接连接符 483"/>
              <p:cNvCxnSpPr>
                <a:stCxn id="456" idx="3"/>
                <a:endCxn id="452" idx="3"/>
              </p:cNvCxnSpPr>
              <p:nvPr/>
            </p:nvCxnSpPr>
            <p:spPr>
              <a:xfrm flipH="1">
                <a:off x="3949" y="2995"/>
                <a:ext cx="1906" cy="335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 rot="0">
              <a:off x="533" y="1016"/>
              <a:ext cx="5272" cy="5272"/>
              <a:chOff x="8445950" y="-5123245"/>
              <a:chExt cx="4464000" cy="4464000"/>
            </a:xfrm>
          </p:grpSpPr>
          <p:sp>
            <p:nvSpPr>
              <p:cNvPr id="316" name="十二边形 315"/>
              <p:cNvSpPr>
                <a:spLocks noChangeAspect="1"/>
              </p:cNvSpPr>
              <p:nvPr/>
            </p:nvSpPr>
            <p:spPr>
              <a:xfrm>
                <a:off x="8445950" y="-5123245"/>
                <a:ext cx="4464000" cy="4464000"/>
              </a:xfrm>
              <a:prstGeom prst="dodecagon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grpSp>
            <p:nvGrpSpPr>
              <p:cNvPr id="317" name="组合 316"/>
              <p:cNvGrpSpPr/>
              <p:nvPr/>
            </p:nvGrpSpPr>
            <p:grpSpPr>
              <a:xfrm>
                <a:off x="8595707" y="-4971244"/>
                <a:ext cx="4195885" cy="4247854"/>
                <a:chOff x="7247642" y="1579333"/>
                <a:chExt cx="4195885" cy="4247854"/>
              </a:xfrm>
            </p:grpSpPr>
            <p:sp>
              <p:nvSpPr>
                <p:cNvPr id="323" name="任意多边形 322"/>
                <p:cNvSpPr/>
                <p:nvPr/>
              </p:nvSpPr>
              <p:spPr>
                <a:xfrm>
                  <a:off x="8672497" y="1579333"/>
                  <a:ext cx="2738854" cy="3045182"/>
                </a:xfrm>
                <a:custGeom>
                  <a:avLst/>
                  <a:gdLst>
                    <a:gd name="connsiteX0" fmla="*/ 648796 w 2738854"/>
                    <a:gd name="connsiteY0" fmla="*/ 0 h 3045182"/>
                    <a:gd name="connsiteX1" fmla="*/ 2738854 w 2738854"/>
                    <a:gd name="connsiteY1" fmla="*/ 2090058 h 3045182"/>
                    <a:gd name="connsiteX2" fmla="*/ 2574607 w 2738854"/>
                    <a:gd name="connsiteY2" fmla="*/ 2903603 h 3045182"/>
                    <a:gd name="connsiteX3" fmla="*/ 2506405 w 2738854"/>
                    <a:gd name="connsiteY3" fmla="*/ 3045182 h 3045182"/>
                    <a:gd name="connsiteX4" fmla="*/ 0 w 2738854"/>
                    <a:gd name="connsiteY4" fmla="*/ 103948 h 3045182"/>
                    <a:gd name="connsiteX5" fmla="*/ 27277 w 2738854"/>
                    <a:gd name="connsiteY5" fmla="*/ 93965 h 3045182"/>
                    <a:gd name="connsiteX6" fmla="*/ 648796 w 2738854"/>
                    <a:gd name="connsiteY6" fmla="*/ 0 h 3045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38854" h="3045182">
                      <a:moveTo>
                        <a:pt x="648796" y="0"/>
                      </a:moveTo>
                      <a:cubicBezTo>
                        <a:pt x="1803103" y="0"/>
                        <a:pt x="2738854" y="935751"/>
                        <a:pt x="2738854" y="2090058"/>
                      </a:cubicBezTo>
                      <a:cubicBezTo>
                        <a:pt x="2738854" y="2378635"/>
                        <a:pt x="2680370" y="2653552"/>
                        <a:pt x="2574607" y="2903603"/>
                      </a:cubicBezTo>
                      <a:lnTo>
                        <a:pt x="2506405" y="3045182"/>
                      </a:lnTo>
                      <a:lnTo>
                        <a:pt x="0" y="103948"/>
                      </a:lnTo>
                      <a:lnTo>
                        <a:pt x="27277" y="93965"/>
                      </a:lnTo>
                      <a:cubicBezTo>
                        <a:pt x="223615" y="32898"/>
                        <a:pt x="432364" y="0"/>
                        <a:pt x="648796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7000"/>
                      </a:schemeClr>
                    </a:gs>
                    <a:gs pos="47000">
                      <a:schemeClr val="bg1">
                        <a:alpha val="17000"/>
                      </a:schemeClr>
                    </a:gs>
                    <a:gs pos="0">
                      <a:schemeClr val="bg1">
                        <a:alpha val="75000"/>
                      </a:scheme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321" name="任意多边形 320"/>
                <p:cNvSpPr/>
                <p:nvPr/>
              </p:nvSpPr>
              <p:spPr>
                <a:xfrm>
                  <a:off x="7247642" y="1887987"/>
                  <a:ext cx="1013305" cy="3562806"/>
                </a:xfrm>
                <a:custGeom>
                  <a:avLst/>
                  <a:gdLst>
                    <a:gd name="connsiteX0" fmla="*/ 1013305 w 1013305"/>
                    <a:gd name="connsiteY0" fmla="*/ 0 h 3562806"/>
                    <a:gd name="connsiteX1" fmla="*/ 988658 w 1013305"/>
                    <a:gd name="connsiteY1" fmla="*/ 3562806 h 3562806"/>
                    <a:gd name="connsiteX2" fmla="*/ 921487 w 1013305"/>
                    <a:gd name="connsiteY2" fmla="*/ 3521998 h 3562806"/>
                    <a:gd name="connsiteX3" fmla="*/ 0 w 1013305"/>
                    <a:gd name="connsiteY3" fmla="*/ 1788889 h 3562806"/>
                    <a:gd name="connsiteX4" fmla="*/ 921487 w 1013305"/>
                    <a:gd name="connsiteY4" fmla="*/ 55780 h 3562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3305" h="3562806">
                      <a:moveTo>
                        <a:pt x="1013305" y="0"/>
                      </a:moveTo>
                      <a:lnTo>
                        <a:pt x="988658" y="3562806"/>
                      </a:lnTo>
                      <a:lnTo>
                        <a:pt x="921487" y="3521998"/>
                      </a:lnTo>
                      <a:cubicBezTo>
                        <a:pt x="365528" y="3146400"/>
                        <a:pt x="0" y="2510331"/>
                        <a:pt x="0" y="1788889"/>
                      </a:cubicBezTo>
                      <a:cubicBezTo>
                        <a:pt x="0" y="1067447"/>
                        <a:pt x="365528" y="431379"/>
                        <a:pt x="921487" y="557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27000"/>
                      </a:schemeClr>
                    </a:gs>
                    <a:gs pos="0">
                      <a:schemeClr val="bg1">
                        <a:alpha val="50000"/>
                      </a:schemeClr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  <p:sp>
              <p:nvSpPr>
                <p:cNvPr id="319" name="椭圆 318"/>
                <p:cNvSpPr/>
                <p:nvPr/>
              </p:nvSpPr>
              <p:spPr>
                <a:xfrm>
                  <a:off x="7263412" y="1647072"/>
                  <a:ext cx="4180115" cy="418011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BB015"/>
                    </a:gs>
                    <a:gs pos="53000">
                      <a:srgbClr val="FBB015"/>
                    </a:gs>
                    <a:gs pos="100000">
                      <a:srgbClr val="FFD337"/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</p:grpSp>
        </p:grpSp>
        <p:sp>
          <p:nvSpPr>
            <p:cNvPr id="254" name="文本框 253"/>
            <p:cNvSpPr txBox="1"/>
            <p:nvPr/>
          </p:nvSpPr>
          <p:spPr>
            <a:xfrm>
              <a:off x="999" y="2831"/>
              <a:ext cx="434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6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微云视</a:t>
              </a:r>
              <a:endPara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936" y="4470"/>
              <a:ext cx="3192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宋体" panose="02010600030101010101" pitchFamily="2" charset="-122"/>
                </a:rPr>
                <a:t>V1.0-V2.15.0</a:t>
              </a:r>
              <a:endParaRPr lang="en-US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" name="文本框 7"/>
          <p:cNvSpPr txBox="1"/>
          <p:nvPr/>
        </p:nvSpPr>
        <p:spPr>
          <a:xfrm>
            <a:off x="2766695" y="4495165"/>
            <a:ext cx="3045460" cy="3365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东莞市商二信息科技有限公司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053908" y="4743450"/>
            <a:ext cx="447103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eaLnBrk="0" hangingPunct="0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幼圆" panose="02010509060101010101" pitchFamily="49" charset="-122"/>
                <a:sym typeface="宋体" panose="02010600030101010101" pitchFamily="2" charset="-122"/>
              </a:rPr>
              <a:t>Dong Guan S2 Information Technology wo de Co.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,Ltd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49905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产品解决方案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9925" y="1463040"/>
            <a:ext cx="7354570" cy="2829560"/>
            <a:chOff x="1055" y="2314"/>
            <a:chExt cx="11582" cy="4456"/>
          </a:xfrm>
        </p:grpSpPr>
        <p:grpSp>
          <p:nvGrpSpPr>
            <p:cNvPr id="4" name="组合 3"/>
            <p:cNvGrpSpPr/>
            <p:nvPr/>
          </p:nvGrpSpPr>
          <p:grpSpPr>
            <a:xfrm>
              <a:off x="1055" y="2314"/>
              <a:ext cx="11582" cy="4456"/>
              <a:chOff x="488" y="1948"/>
              <a:chExt cx="17818" cy="6853"/>
            </a:xfrm>
          </p:grpSpPr>
          <p:sp>
            <p:nvSpPr>
              <p:cNvPr id="24" name="矩形 23"/>
              <p:cNvSpPr/>
              <p:nvPr>
                <p:custDataLst>
                  <p:tags r:id="rId1"/>
                </p:custDataLst>
              </p:nvPr>
            </p:nvSpPr>
            <p:spPr>
              <a:xfrm>
                <a:off x="1085" y="5250"/>
                <a:ext cx="17070" cy="15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p>
                <a:pPr algn="ctr"/>
                <a:endParaRPr lang="zh-CN" altLang="en-US" sz="1000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488" y="1948"/>
                <a:ext cx="17818" cy="6853"/>
                <a:chOff x="488" y="1948"/>
                <a:chExt cx="17818" cy="6853"/>
              </a:xfrm>
            </p:grpSpPr>
            <p:sp>
              <p:nvSpPr>
                <p:cNvPr id="66" name="文本框 65"/>
                <p:cNvSpPr txBox="1"/>
                <p:nvPr/>
              </p:nvSpPr>
              <p:spPr>
                <a:xfrm>
                  <a:off x="488" y="1948"/>
                  <a:ext cx="3392" cy="892"/>
                </a:xfrm>
                <a:prstGeom prst="rect">
                  <a:avLst/>
                </a:prstGeom>
                <a:solidFill>
                  <a:srgbClr val="5B9BD5"/>
                </a:solidFill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直播</a:t>
                  </a:r>
                  <a:r>
                    <a:rPr lang="en-US" altLang="zh-CN" sz="1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+</a:t>
                  </a:r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" name="文本框 68"/>
                <p:cNvSpPr txBox="1"/>
                <p:nvPr/>
              </p:nvSpPr>
              <p:spPr>
                <a:xfrm>
                  <a:off x="3209" y="7909"/>
                  <a:ext cx="2919" cy="892"/>
                </a:xfrm>
                <a:prstGeom prst="rect">
                  <a:avLst/>
                </a:prstGeom>
                <a:solidFill>
                  <a:srgbClr val="5B9BD5"/>
                </a:solidFill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知识付费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文本框 70"/>
                <p:cNvSpPr txBox="1"/>
                <p:nvPr/>
              </p:nvSpPr>
              <p:spPr>
                <a:xfrm>
                  <a:off x="5671" y="1982"/>
                  <a:ext cx="2919" cy="892"/>
                </a:xfrm>
                <a:prstGeom prst="rect">
                  <a:avLst/>
                </a:prstGeom>
                <a:solidFill>
                  <a:srgbClr val="5B9BD5"/>
                </a:solidFill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在线教育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8161" y="7909"/>
                  <a:ext cx="2919" cy="892"/>
                </a:xfrm>
                <a:prstGeom prst="rect">
                  <a:avLst/>
                </a:prstGeom>
                <a:solidFill>
                  <a:srgbClr val="5B9BD5"/>
                </a:solidFill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活动直播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10550" y="1948"/>
                  <a:ext cx="2919" cy="892"/>
                </a:xfrm>
                <a:prstGeom prst="rect">
                  <a:avLst/>
                </a:prstGeom>
                <a:solidFill>
                  <a:srgbClr val="5B9BD5"/>
                </a:solidFill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网红秀场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文本框 77"/>
                <p:cNvSpPr txBox="1"/>
                <p:nvPr/>
              </p:nvSpPr>
              <p:spPr>
                <a:xfrm>
                  <a:off x="13049" y="7909"/>
                  <a:ext cx="2919" cy="892"/>
                </a:xfrm>
                <a:prstGeom prst="rect">
                  <a:avLst/>
                </a:prstGeom>
                <a:solidFill>
                  <a:srgbClr val="5B9BD5"/>
                </a:solidFill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企业内训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15387" y="1948"/>
                  <a:ext cx="2919" cy="892"/>
                </a:xfrm>
                <a:prstGeom prst="rect">
                  <a:avLst/>
                </a:prstGeom>
                <a:solidFill>
                  <a:srgbClr val="5B9BD5"/>
                </a:solidFill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社群营销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1605" y="4730"/>
                <a:ext cx="15832" cy="1261"/>
                <a:chOff x="1996" y="4730"/>
                <a:chExt cx="15066" cy="1200"/>
              </a:xfrm>
            </p:grpSpPr>
            <p:grpSp>
              <p:nvGrpSpPr>
                <p:cNvPr id="65" name="组合 64"/>
                <p:cNvGrpSpPr/>
                <p:nvPr/>
              </p:nvGrpSpPr>
              <p:grpSpPr>
                <a:xfrm rot="0">
                  <a:off x="1996" y="4730"/>
                  <a:ext cx="15066" cy="1200"/>
                  <a:chOff x="2195" y="5943"/>
                  <a:chExt cx="12464" cy="993"/>
                </a:xfrm>
              </p:grpSpPr>
              <p:sp>
                <p:nvSpPr>
                  <p:cNvPr id="55" name="椭圆 54"/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195" y="5954"/>
                    <a:ext cx="926" cy="926"/>
                  </a:xfrm>
                  <a:prstGeom prst="ellipse">
                    <a:avLst/>
                  </a:prstGeom>
                  <a:solidFill>
                    <a:srgbClr val="283149"/>
                  </a:solidFill>
                  <a:ln w="25400" cap="flat" cmpd="sng" algn="ctr">
                    <a:solidFill>
                      <a:srgbClr val="FCFCFC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5" name="椭圆 4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4143" y="5943"/>
                    <a:ext cx="926" cy="926"/>
                  </a:xfrm>
                  <a:prstGeom prst="ellipse">
                    <a:avLst/>
                  </a:prstGeom>
                  <a:solidFill>
                    <a:srgbClr val="404B69"/>
                  </a:solidFill>
                  <a:ln w="25400" cap="flat" cmpd="sng" algn="ctr">
                    <a:solidFill>
                      <a:srgbClr val="FCFCFC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6" name="椭圆 5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6061" y="5999"/>
                    <a:ext cx="926" cy="926"/>
                  </a:xfrm>
                  <a:prstGeom prst="ellipse">
                    <a:avLst/>
                  </a:prstGeom>
                  <a:solidFill>
                    <a:srgbClr val="005B8A"/>
                  </a:solidFill>
                  <a:ln w="25400" cap="flat" cmpd="sng" algn="ctr">
                    <a:solidFill>
                      <a:srgbClr val="FCFCFC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33" name="椭圆 32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7979" y="5977"/>
                    <a:ext cx="926" cy="926"/>
                  </a:xfrm>
                  <a:prstGeom prst="ellipse">
                    <a:avLst/>
                  </a:prstGeom>
                  <a:solidFill>
                    <a:srgbClr val="00818A"/>
                  </a:solidFill>
                  <a:ln w="25400" cap="flat" cmpd="sng" algn="ctr">
                    <a:solidFill>
                      <a:srgbClr val="FCFCFC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43" name="椭圆 42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9897" y="5966"/>
                    <a:ext cx="926" cy="926"/>
                  </a:xfrm>
                  <a:prstGeom prst="ellipse">
                    <a:avLst/>
                  </a:prstGeom>
                  <a:solidFill>
                    <a:srgbClr val="283149"/>
                  </a:solidFill>
                  <a:ln w="25400" cap="flat" cmpd="sng" algn="ctr">
                    <a:solidFill>
                      <a:srgbClr val="FCFCFC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46" name="椭圆 45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11815" y="5988"/>
                    <a:ext cx="926" cy="926"/>
                  </a:xfrm>
                  <a:prstGeom prst="ellipse">
                    <a:avLst/>
                  </a:prstGeom>
                  <a:solidFill>
                    <a:srgbClr val="404B69"/>
                  </a:solidFill>
                  <a:ln w="25400" cap="flat" cmpd="sng" algn="ctr">
                    <a:solidFill>
                      <a:srgbClr val="FCFCFC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49" name="椭圆 48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13733" y="6010"/>
                    <a:ext cx="926" cy="926"/>
                  </a:xfrm>
                  <a:prstGeom prst="ellipse">
                    <a:avLst/>
                  </a:prstGeom>
                  <a:solidFill>
                    <a:srgbClr val="005B8A"/>
                  </a:solidFill>
                  <a:ln w="25400" cap="flat" cmpd="sng" algn="ctr">
                    <a:solidFill>
                      <a:srgbClr val="FCFCFC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p>
                    <a:pPr algn="ctr"/>
                    <a:endParaRPr lang="zh-CN" altLang="en-US" sz="1000"/>
                  </a:p>
                </p:txBody>
              </p:sp>
            </p:grpSp>
            <p:pic>
              <p:nvPicPr>
                <p:cNvPr id="68" name="图片 67" descr="购物车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79" y="4982"/>
                  <a:ext cx="754" cy="754"/>
                </a:xfrm>
                <a:prstGeom prst="rect">
                  <a:avLst/>
                </a:prstGeom>
              </p:spPr>
            </p:pic>
            <p:pic>
              <p:nvPicPr>
                <p:cNvPr id="70" name="图片 69" descr="知识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37" y="4929"/>
                  <a:ext cx="678" cy="678"/>
                </a:xfrm>
                <a:prstGeom prst="rect">
                  <a:avLst/>
                </a:prstGeom>
              </p:spPr>
            </p:pic>
            <p:pic>
              <p:nvPicPr>
                <p:cNvPr id="72" name="图片 71" descr="在线教育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6" y="5115"/>
                  <a:ext cx="583" cy="583"/>
                </a:xfrm>
                <a:prstGeom prst="rect">
                  <a:avLst/>
                </a:prstGeom>
              </p:spPr>
            </p:pic>
            <p:pic>
              <p:nvPicPr>
                <p:cNvPr id="74" name="图片 73" descr="直播 播放 摄像机 观看 线性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40" y="4843"/>
                  <a:ext cx="810" cy="810"/>
                </a:xfrm>
                <a:prstGeom prst="rect">
                  <a:avLst/>
                </a:prstGeom>
              </p:spPr>
            </p:pic>
            <p:pic>
              <p:nvPicPr>
                <p:cNvPr id="77" name="图片 76" descr="网红推荐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65" y="4869"/>
                  <a:ext cx="983" cy="983"/>
                </a:xfrm>
                <a:prstGeom prst="rect">
                  <a:avLst/>
                </a:prstGeom>
              </p:spPr>
            </p:pic>
            <p:pic>
              <p:nvPicPr>
                <p:cNvPr id="81" name="图片 80" descr="企业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44" y="4986"/>
                  <a:ext cx="702" cy="702"/>
                </a:xfrm>
                <a:prstGeom prst="rect">
                  <a:avLst/>
                </a:prstGeom>
              </p:spPr>
            </p:pic>
            <p:pic>
              <p:nvPicPr>
                <p:cNvPr id="82" name="图片 81" descr="社群管理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040" y="4909"/>
                  <a:ext cx="913" cy="91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" name="直接连接符 7"/>
            <p:cNvCxnSpPr/>
            <p:nvPr/>
          </p:nvCxnSpPr>
          <p:spPr>
            <a:xfrm flipH="1" flipV="1">
              <a:off x="2158" y="2894"/>
              <a:ext cx="6" cy="1238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 flipV="1">
              <a:off x="3769" y="4951"/>
              <a:ext cx="6" cy="1238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5346" y="2922"/>
              <a:ext cx="6" cy="1238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 flipV="1">
              <a:off x="6934" y="4934"/>
              <a:ext cx="6" cy="1238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8520" y="2894"/>
              <a:ext cx="6" cy="1238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 flipV="1">
              <a:off x="11688" y="2903"/>
              <a:ext cx="6" cy="1238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10103" y="4943"/>
              <a:ext cx="6" cy="1238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1616317" y="1458595"/>
            <a:ext cx="5710000" cy="3059623"/>
            <a:chOff x="90" y="1709"/>
            <a:chExt cx="9559" cy="5122"/>
          </a:xfrm>
        </p:grpSpPr>
        <p:sp>
          <p:nvSpPr>
            <p:cNvPr id="4" name="椭圆 3"/>
            <p:cNvSpPr/>
            <p:nvPr/>
          </p:nvSpPr>
          <p:spPr>
            <a:xfrm>
              <a:off x="2364" y="1781"/>
              <a:ext cx="5017" cy="50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400" strike="noStrike" noProof="1">
                <a:solidFill>
                  <a:schemeClr val="bg1"/>
                </a:solidFill>
              </a:endParaRPr>
            </a:p>
          </p:txBody>
        </p:sp>
        <p:grpSp>
          <p:nvGrpSpPr>
            <p:cNvPr id="2051" name="组合 20"/>
            <p:cNvGrpSpPr/>
            <p:nvPr/>
          </p:nvGrpSpPr>
          <p:grpSpPr>
            <a:xfrm rot="0">
              <a:off x="2815" y="1709"/>
              <a:ext cx="983" cy="983"/>
              <a:chOff x="3981" y="1062"/>
              <a:chExt cx="1770" cy="177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3981" y="1062"/>
                <a:ext cx="1770" cy="17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400" strike="noStrike" noProof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053" name="图片 22" descr="直播管理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36" y="1417"/>
                <a:ext cx="1061" cy="1061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2054" name="组合 39"/>
            <p:cNvGrpSpPr/>
            <p:nvPr/>
          </p:nvGrpSpPr>
          <p:grpSpPr>
            <a:xfrm rot="0">
              <a:off x="90" y="1781"/>
              <a:ext cx="9559" cy="4754"/>
              <a:chOff x="-1264" y="1581"/>
              <a:chExt cx="13742" cy="6834"/>
            </a:xfrm>
          </p:grpSpPr>
          <p:sp>
            <p:nvSpPr>
              <p:cNvPr id="2055" name="文本框 23"/>
              <p:cNvSpPr txBox="1"/>
              <p:nvPr/>
            </p:nvSpPr>
            <p:spPr>
              <a:xfrm>
                <a:off x="8857" y="1581"/>
                <a:ext cx="1653" cy="8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视频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6" name="文本框 24"/>
              <p:cNvSpPr txBox="1"/>
              <p:nvPr/>
            </p:nvSpPr>
            <p:spPr>
              <a:xfrm>
                <a:off x="146" y="1581"/>
                <a:ext cx="2849" cy="8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视频直播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7" name="文本框 25"/>
              <p:cNvSpPr txBox="1"/>
              <p:nvPr/>
            </p:nvSpPr>
            <p:spPr>
              <a:xfrm>
                <a:off x="-1264" y="4590"/>
                <a:ext cx="2782" cy="8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电台直播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8" name="文本框 26"/>
              <p:cNvSpPr txBox="1"/>
              <p:nvPr/>
            </p:nvSpPr>
            <p:spPr>
              <a:xfrm>
                <a:off x="8757" y="7523"/>
                <a:ext cx="2782" cy="8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软文推广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9" name="文本框 27"/>
              <p:cNvSpPr txBox="1"/>
              <p:nvPr/>
            </p:nvSpPr>
            <p:spPr>
              <a:xfrm>
                <a:off x="487" y="7604"/>
                <a:ext cx="2167" cy="8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多课程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0" name="文本框 28"/>
              <p:cNvSpPr txBox="1"/>
              <p:nvPr/>
            </p:nvSpPr>
            <p:spPr>
              <a:xfrm>
                <a:off x="10311" y="4678"/>
                <a:ext cx="2167" cy="8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音频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61" name="组合 30"/>
            <p:cNvGrpSpPr/>
            <p:nvPr/>
          </p:nvGrpSpPr>
          <p:grpSpPr>
            <a:xfrm rot="0">
              <a:off x="5884" y="1745"/>
              <a:ext cx="982" cy="982"/>
              <a:chOff x="2663" y="1524"/>
              <a:chExt cx="1412" cy="141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663" y="1524"/>
                <a:ext cx="1413" cy="1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400" strike="noStrike" noProof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063" name="图片 29" descr="视频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94" y="1755"/>
                <a:ext cx="950" cy="95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2064" name="组合 35"/>
            <p:cNvGrpSpPr/>
            <p:nvPr/>
          </p:nvGrpSpPr>
          <p:grpSpPr>
            <a:xfrm rot="0">
              <a:off x="6867" y="3726"/>
              <a:ext cx="983" cy="983"/>
              <a:chOff x="1250" y="4144"/>
              <a:chExt cx="1413" cy="1413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250" y="4144"/>
                <a:ext cx="1413" cy="1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400" strike="noStrike" noProof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066" name="图片 31" descr="音频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" y="4521"/>
                <a:ext cx="659" cy="659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2067" name="组合 36"/>
            <p:cNvGrpSpPr/>
            <p:nvPr/>
          </p:nvGrpSpPr>
          <p:grpSpPr>
            <a:xfrm rot="0">
              <a:off x="1932" y="3693"/>
              <a:ext cx="983" cy="983"/>
              <a:chOff x="8387" y="4144"/>
              <a:chExt cx="1413" cy="1413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387" y="4144"/>
                <a:ext cx="1413" cy="1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400" strike="noStrike" noProof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069" name="图片 32" descr="电台直播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2" y="4469"/>
                <a:ext cx="764" cy="76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2070" name="组合 34"/>
            <p:cNvGrpSpPr/>
            <p:nvPr/>
          </p:nvGrpSpPr>
          <p:grpSpPr>
            <a:xfrm rot="0">
              <a:off x="5884" y="5849"/>
              <a:ext cx="982" cy="982"/>
              <a:chOff x="7065" y="7430"/>
              <a:chExt cx="1412" cy="1412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7065" y="7430"/>
                <a:ext cx="1413" cy="1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400" strike="noStrike" noProof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072" name="图片 33" descr="文章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3" y="7526"/>
                <a:ext cx="1138" cy="113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2073" name="组合 38"/>
            <p:cNvGrpSpPr/>
            <p:nvPr/>
          </p:nvGrpSpPr>
          <p:grpSpPr>
            <a:xfrm rot="0">
              <a:off x="2721" y="5725"/>
              <a:ext cx="983" cy="983"/>
              <a:chOff x="2518" y="7251"/>
              <a:chExt cx="1413" cy="1413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518" y="7251"/>
                <a:ext cx="1413" cy="14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400" strike="noStrike" noProof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075" name="图片 37" descr="课程管理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2" y="7575"/>
                <a:ext cx="765" cy="76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2077" name="组合 58"/>
            <p:cNvGrpSpPr/>
            <p:nvPr/>
          </p:nvGrpSpPr>
          <p:grpSpPr>
            <a:xfrm rot="0">
              <a:off x="3662" y="3079"/>
              <a:ext cx="2420" cy="2421"/>
              <a:chOff x="3645" y="3014"/>
              <a:chExt cx="4141" cy="4141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3645" y="3014"/>
                <a:ext cx="4141" cy="414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400" strike="noStrike" noProof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079" name="图片 2" descr="QQ图片2018112615574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6" y="3637"/>
                <a:ext cx="2539" cy="289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2.3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</a:t>
              </a:r>
              <a:r>
                <a:rPr lang="zh-CN" altLang="zh-CN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大内容载体</a:t>
              </a:r>
              <a:endPara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014067" y="4635846"/>
            <a:ext cx="51152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提升企业差异化，助力打造个性化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内容付费平台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25595" y="1252135"/>
            <a:ext cx="696595" cy="587012"/>
            <a:chOff x="6497" y="1972"/>
            <a:chExt cx="1097" cy="924"/>
          </a:xfrm>
        </p:grpSpPr>
        <p:sp>
          <p:nvSpPr>
            <p:cNvPr id="5" name="椭圆 4"/>
            <p:cNvSpPr/>
            <p:nvPr/>
          </p:nvSpPr>
          <p:spPr>
            <a:xfrm>
              <a:off x="6583" y="1972"/>
              <a:ext cx="924" cy="9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600" b="1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497" y="2120"/>
              <a:ext cx="10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latin typeface="黑体" panose="02010609060101010101" charset="-122"/>
                  <a:ea typeface="黑体" panose="02010609060101010101" charset="-122"/>
                </a:rPr>
                <a:t>PPT</a:t>
              </a:r>
              <a:endParaRPr lang="en-US" altLang="zh-CN" sz="20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8" name="文本框 23"/>
          <p:cNvSpPr txBox="1"/>
          <p:nvPr/>
        </p:nvSpPr>
        <p:spPr>
          <a:xfrm>
            <a:off x="3966210" y="873125"/>
            <a:ext cx="94996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331595" y="1426210"/>
            <a:ext cx="5752465" cy="1788160"/>
            <a:chOff x="2097" y="2246"/>
            <a:chExt cx="9059" cy="281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951" y="3628"/>
              <a:ext cx="7029" cy="0"/>
            </a:xfrm>
            <a:prstGeom prst="line">
              <a:avLst/>
            </a:prstGeom>
            <a:ln w="31750"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V="1">
              <a:off x="2691" y="3628"/>
              <a:ext cx="1260" cy="841"/>
            </a:xfrm>
            <a:prstGeom prst="line">
              <a:avLst/>
            </a:prstGeom>
            <a:ln w="31750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780" y="2336"/>
              <a:ext cx="50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4780" y="3252"/>
              <a:ext cx="422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V="1">
              <a:off x="9790" y="2336"/>
              <a:ext cx="0" cy="3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V="1">
              <a:off x="4785" y="2336"/>
              <a:ext cx="0" cy="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V="1">
              <a:off x="9009" y="2658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直角三角形 18"/>
            <p:cNvSpPr/>
            <p:nvPr/>
          </p:nvSpPr>
          <p:spPr>
            <a:xfrm rot="16200000">
              <a:off x="9430" y="2893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90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9672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4701" y="3150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5" name="TextBox 6"/>
            <p:cNvSpPr txBox="1">
              <a:spLocks noChangeArrowheads="1"/>
            </p:cNvSpPr>
            <p:nvPr/>
          </p:nvSpPr>
          <p:spPr bwMode="auto">
            <a:xfrm>
              <a:off x="5072" y="2361"/>
              <a:ext cx="1281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3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en-US" sz="33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6"/>
            <p:cNvSpPr txBox="1">
              <a:spLocks noChangeArrowheads="1"/>
            </p:cNvSpPr>
            <p:nvPr/>
          </p:nvSpPr>
          <p:spPr bwMode="auto">
            <a:xfrm>
              <a:off x="5990" y="2460"/>
              <a:ext cx="3200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微云视功能解说</a:t>
              </a:r>
              <a:endPara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3" name="弧形 252"/>
            <p:cNvSpPr/>
            <p:nvPr/>
          </p:nvSpPr>
          <p:spPr>
            <a:xfrm>
              <a:off x="10804" y="3452"/>
              <a:ext cx="352" cy="352"/>
            </a:xfrm>
            <a:prstGeom prst="arc">
              <a:avLst>
                <a:gd name="adj1" fmla="val 13092993"/>
                <a:gd name="adj2" fmla="val 8672077"/>
              </a:avLst>
            </a:prstGeom>
            <a:ln w="22225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" name="同心圆 3"/>
            <p:cNvSpPr/>
            <p:nvPr/>
          </p:nvSpPr>
          <p:spPr>
            <a:xfrm>
              <a:off x="2097" y="3874"/>
              <a:ext cx="1188" cy="1188"/>
            </a:xfrm>
            <a:prstGeom prst="donut">
              <a:avLst>
                <a:gd name="adj" fmla="val 5827"/>
              </a:avLst>
            </a:prstGeom>
            <a:gradFill flip="none" rotWithShape="1">
              <a:gsLst>
                <a:gs pos="30000">
                  <a:srgbClr val="132D35">
                    <a:alpha val="0"/>
                  </a:srgbClr>
                </a:gs>
                <a:gs pos="0">
                  <a:srgbClr val="132D35">
                    <a:alpha val="0"/>
                  </a:srgbClr>
                </a:gs>
                <a:gs pos="3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260" y="4050"/>
              <a:ext cx="863" cy="863"/>
            </a:xfrm>
            <a:prstGeom prst="donut">
              <a:avLst>
                <a:gd name="adj" fmla="val 7957"/>
              </a:avLst>
            </a:prstGeom>
            <a:gradFill flip="none" rotWithShape="1">
              <a:gsLst>
                <a:gs pos="38000">
                  <a:srgbClr val="132D35">
                    <a:alpha val="0"/>
                  </a:srgbClr>
                </a:gs>
                <a:gs pos="4000">
                  <a:srgbClr val="132D35">
                    <a:alpha val="0"/>
                  </a:srgbClr>
                </a:gs>
                <a:gs pos="4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2435" y="4213"/>
              <a:ext cx="537" cy="537"/>
            </a:xfrm>
            <a:prstGeom prst="donut">
              <a:avLst>
                <a:gd name="adj" fmla="val 23580"/>
              </a:avLst>
            </a:prstGeom>
            <a:gradFill flip="none" rotWithShape="1">
              <a:gsLst>
                <a:gs pos="44000">
                  <a:srgbClr val="132D35">
                    <a:alpha val="0"/>
                  </a:srgbClr>
                </a:gs>
                <a:gs pos="23000">
                  <a:srgbClr val="132D35">
                    <a:alpha val="0"/>
                  </a:srgbClr>
                </a:gs>
                <a:gs pos="44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73935" y="2647950"/>
            <a:ext cx="4770755" cy="584200"/>
            <a:chOff x="2043" y="2668"/>
            <a:chExt cx="10328" cy="3854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133" y="2758"/>
              <a:ext cx="30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133" y="6444"/>
              <a:ext cx="23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5301" y="2758"/>
              <a:ext cx="0" cy="3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8" idx="0"/>
            </p:cNvCxnSpPr>
            <p:nvPr/>
          </p:nvCxnSpPr>
          <p:spPr>
            <a:xfrm flipH="1" flipV="1">
              <a:off x="2139" y="2758"/>
              <a:ext cx="6" cy="3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520" y="5849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直角三角形 14"/>
            <p:cNvSpPr/>
            <p:nvPr/>
          </p:nvSpPr>
          <p:spPr>
            <a:xfrm rot="16200000">
              <a:off x="4941" y="6085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16" name="椭圆 15"/>
            <p:cNvSpPr/>
            <p:nvPr/>
          </p:nvSpPr>
          <p:spPr>
            <a:xfrm>
              <a:off x="2043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183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18" name="椭圆 17"/>
            <p:cNvSpPr/>
            <p:nvPr/>
          </p:nvSpPr>
          <p:spPr>
            <a:xfrm>
              <a:off x="2055" y="6342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" name="TextBox 6"/>
            <p:cNvSpPr txBox="1">
              <a:spLocks noChangeArrowheads="1"/>
            </p:cNvSpPr>
            <p:nvPr/>
          </p:nvSpPr>
          <p:spPr bwMode="auto">
            <a:xfrm>
              <a:off x="2235" y="3583"/>
              <a:ext cx="2882" cy="1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六大主要功能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626" y="2758"/>
              <a:ext cx="30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626" y="6444"/>
              <a:ext cx="23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8793" y="2758"/>
              <a:ext cx="0" cy="3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40" idx="0"/>
            </p:cNvCxnSpPr>
            <p:nvPr/>
          </p:nvCxnSpPr>
          <p:spPr>
            <a:xfrm flipH="1" flipV="1">
              <a:off x="5631" y="2758"/>
              <a:ext cx="6" cy="3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8013" y="5849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直角三角形 36"/>
            <p:cNvSpPr/>
            <p:nvPr/>
          </p:nvSpPr>
          <p:spPr>
            <a:xfrm rot="16200000">
              <a:off x="8434" y="6085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38" name="椭圆 37"/>
            <p:cNvSpPr/>
            <p:nvPr/>
          </p:nvSpPr>
          <p:spPr>
            <a:xfrm>
              <a:off x="5536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39" name="椭圆 38"/>
            <p:cNvSpPr/>
            <p:nvPr/>
          </p:nvSpPr>
          <p:spPr>
            <a:xfrm>
              <a:off x="8675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40" name="椭圆 39"/>
            <p:cNvSpPr/>
            <p:nvPr/>
          </p:nvSpPr>
          <p:spPr>
            <a:xfrm>
              <a:off x="5548" y="6342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9142" y="2758"/>
              <a:ext cx="30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142" y="6444"/>
              <a:ext cx="23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12309" y="2758"/>
              <a:ext cx="0" cy="3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51" idx="0"/>
            </p:cNvCxnSpPr>
            <p:nvPr/>
          </p:nvCxnSpPr>
          <p:spPr>
            <a:xfrm flipH="1" flipV="1">
              <a:off x="9147" y="2758"/>
              <a:ext cx="6" cy="3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11528" y="5849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直角三角形 47"/>
            <p:cNvSpPr/>
            <p:nvPr/>
          </p:nvSpPr>
          <p:spPr>
            <a:xfrm rot="16200000">
              <a:off x="11950" y="6085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9052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12191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9064" y="6342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61" name="TextBox 6"/>
            <p:cNvSpPr txBox="1">
              <a:spLocks noChangeArrowheads="1"/>
            </p:cNvSpPr>
            <p:nvPr/>
          </p:nvSpPr>
          <p:spPr bwMode="auto">
            <a:xfrm>
              <a:off x="5811" y="3583"/>
              <a:ext cx="2882" cy="1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p>
              <a:pPr indent="0" algn="ctr">
                <a:buFont typeface="Wingdings" panose="05000000000000000000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社群营销功能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66" name="TextBox 6"/>
            <p:cNvSpPr txBox="1">
              <a:spLocks noChangeArrowheads="1"/>
            </p:cNvSpPr>
            <p:nvPr/>
          </p:nvSpPr>
          <p:spPr bwMode="auto">
            <a:xfrm>
              <a:off x="9244" y="3583"/>
              <a:ext cx="2882" cy="1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p>
              <a:pPr indent="0" algn="ctr">
                <a:buFont typeface="Wingdings" panose="05000000000000000000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特色功能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视频直播、视频</a:t>
              </a:r>
              <a:endPara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19045" y="883285"/>
            <a:ext cx="1828800" cy="3622675"/>
            <a:chOff x="1995" y="2460"/>
            <a:chExt cx="3588" cy="7104"/>
          </a:xfrm>
        </p:grpSpPr>
        <p:pic>
          <p:nvPicPr>
            <p:cNvPr id="52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95" y="2460"/>
              <a:ext cx="3588" cy="71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" name="图片 13" descr="直播（横屏）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2" y="3258"/>
              <a:ext cx="3062" cy="54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文本框 8"/>
          <p:cNvSpPr txBox="1"/>
          <p:nvPr/>
        </p:nvSpPr>
        <p:spPr>
          <a:xfrm>
            <a:off x="2981325" y="4622800"/>
            <a:ext cx="9042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横屏模式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13385" y="883285"/>
            <a:ext cx="1828800" cy="3622675"/>
            <a:chOff x="5506" y="1800"/>
            <a:chExt cx="3772" cy="7470"/>
          </a:xfrm>
        </p:grpSpPr>
        <p:grpSp>
          <p:nvGrpSpPr>
            <p:cNvPr id="18" name="组合 17"/>
            <p:cNvGrpSpPr/>
            <p:nvPr/>
          </p:nvGrpSpPr>
          <p:grpSpPr>
            <a:xfrm rot="0">
              <a:off x="5506" y="1800"/>
              <a:ext cx="3773" cy="7470"/>
              <a:chOff x="5992" y="2459"/>
              <a:chExt cx="3588" cy="7104"/>
            </a:xfrm>
          </p:grpSpPr>
          <p:pic>
            <p:nvPicPr>
              <p:cNvPr id="19" name="图片 44" descr="图片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992" y="2459"/>
                <a:ext cx="3588" cy="710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2" y="3210"/>
                <a:ext cx="3070" cy="546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8" y="2596"/>
              <a:ext cx="3229" cy="5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3" name="文本框 8"/>
          <p:cNvSpPr txBox="1"/>
          <p:nvPr/>
        </p:nvSpPr>
        <p:spPr>
          <a:xfrm>
            <a:off x="875665" y="4622800"/>
            <a:ext cx="9042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竖屏模式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375910" y="2463165"/>
            <a:ext cx="2791460" cy="821690"/>
            <a:chOff x="8695" y="3028"/>
            <a:chExt cx="4396" cy="1294"/>
          </a:xfrm>
        </p:grpSpPr>
        <p:sp>
          <p:nvSpPr>
            <p:cNvPr id="72" name="ïsḷíḋê"/>
            <p:cNvSpPr/>
            <p:nvPr/>
          </p:nvSpPr>
          <p:spPr bwMode="auto">
            <a:xfrm>
              <a:off x="9633" y="3520"/>
              <a:ext cx="3458" cy="802"/>
            </a:xfrm>
            <a:prstGeom prst="rect">
              <a:avLst/>
            </a:prstGeom>
            <a:noFill/>
            <a:ln w="190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直播过程中售卖有形产品，实现直播间商品化购物，提升企业的收益。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ïṡḷïḋê"/>
            <p:cNvSpPr txBox="1"/>
            <p:nvPr/>
          </p:nvSpPr>
          <p:spPr bwMode="auto">
            <a:xfrm>
              <a:off x="9644" y="3028"/>
              <a:ext cx="1802" cy="481"/>
            </a:xfrm>
            <a:prstGeom prst="rect">
              <a:avLst/>
            </a:prstGeom>
            <a:noFill/>
            <a:ln w="190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3600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关联宝贝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4" name="直接连接符 103"/>
            <p:cNvCxnSpPr/>
            <p:nvPr/>
          </p:nvCxnSpPr>
          <p:spPr>
            <a:xfrm>
              <a:off x="9726" y="3509"/>
              <a:ext cx="1244" cy="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íṧľîḑê"/>
            <p:cNvSpPr/>
            <p:nvPr/>
          </p:nvSpPr>
          <p:spPr>
            <a:xfrm>
              <a:off x="8695" y="3162"/>
              <a:ext cx="759" cy="759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8" name="图片 67" descr="宝贝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5" y="3302"/>
              <a:ext cx="480" cy="480"/>
            </a:xfrm>
            <a:prstGeom prst="rect">
              <a:avLst/>
            </a:prstGeom>
          </p:spPr>
        </p:pic>
      </p:grpSp>
      <p:grpSp>
        <p:nvGrpSpPr>
          <p:cNvPr id="91" name="组合 90"/>
          <p:cNvGrpSpPr/>
          <p:nvPr/>
        </p:nvGrpSpPr>
        <p:grpSpPr>
          <a:xfrm>
            <a:off x="5375910" y="3778250"/>
            <a:ext cx="2779395" cy="753110"/>
            <a:chOff x="8628" y="4388"/>
            <a:chExt cx="4377" cy="1186"/>
          </a:xfrm>
        </p:grpSpPr>
        <p:grpSp>
          <p:nvGrpSpPr>
            <p:cNvPr id="71" name="iṡḷïdè"/>
            <p:cNvGrpSpPr/>
            <p:nvPr/>
          </p:nvGrpSpPr>
          <p:grpSpPr>
            <a:xfrm rot="0">
              <a:off x="9509" y="4388"/>
              <a:ext cx="3496" cy="1186"/>
              <a:chOff x="9029905" y="1428334"/>
              <a:chExt cx="2302339" cy="1017988"/>
            </a:xfrm>
          </p:grpSpPr>
          <p:sp>
            <p:nvSpPr>
              <p:cNvPr id="74" name="ïslidè"/>
              <p:cNvSpPr/>
              <p:nvPr/>
            </p:nvSpPr>
            <p:spPr bwMode="auto">
              <a:xfrm>
                <a:off x="9029905" y="1889261"/>
                <a:ext cx="2302339" cy="557061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tIns="46800" rIns="90000" bIns="46800" anchor="t" anchorCtr="0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点赞与打赏排行榜，数据展示，挖掘潜在用户群体。</a:t>
                </a: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iṩ1ide"/>
              <p:cNvSpPr txBox="1"/>
              <p:nvPr/>
            </p:nvSpPr>
            <p:spPr bwMode="auto">
              <a:xfrm>
                <a:off x="9029905" y="1428334"/>
                <a:ext cx="1052998" cy="412750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36000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榜单数据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05" name="直接连接符 104"/>
            <p:cNvCxnSpPr/>
            <p:nvPr/>
          </p:nvCxnSpPr>
          <p:spPr>
            <a:xfrm flipV="1">
              <a:off x="9608" y="4936"/>
              <a:ext cx="1291" cy="1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íṧľîḑê"/>
            <p:cNvSpPr/>
            <p:nvPr/>
          </p:nvSpPr>
          <p:spPr>
            <a:xfrm>
              <a:off x="8628" y="4629"/>
              <a:ext cx="759" cy="759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7" name="图片 76" descr="榜单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4" y="4735"/>
              <a:ext cx="548" cy="548"/>
            </a:xfrm>
            <a:prstGeom prst="rect">
              <a:avLst/>
            </a:prstGeom>
          </p:spPr>
        </p:pic>
      </p:grpSp>
      <p:grpSp>
        <p:nvGrpSpPr>
          <p:cNvPr id="92" name="组合 91"/>
          <p:cNvGrpSpPr/>
          <p:nvPr/>
        </p:nvGrpSpPr>
        <p:grpSpPr>
          <a:xfrm>
            <a:off x="5375910" y="1026160"/>
            <a:ext cx="2791460" cy="762635"/>
            <a:chOff x="8643" y="1484"/>
            <a:chExt cx="4396" cy="1201"/>
          </a:xfrm>
        </p:grpSpPr>
        <p:sp>
          <p:nvSpPr>
            <p:cNvPr id="84" name="íṧľîḑê"/>
            <p:cNvSpPr/>
            <p:nvPr/>
          </p:nvSpPr>
          <p:spPr>
            <a:xfrm>
              <a:off x="8643" y="1688"/>
              <a:ext cx="759" cy="759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连接符 79"/>
            <p:cNvCxnSpPr/>
            <p:nvPr/>
          </p:nvCxnSpPr>
          <p:spPr>
            <a:xfrm>
              <a:off x="9637" y="2034"/>
              <a:ext cx="1225" cy="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ïsḷíḋê"/>
            <p:cNvSpPr/>
            <p:nvPr/>
          </p:nvSpPr>
          <p:spPr bwMode="auto">
            <a:xfrm>
              <a:off x="9509" y="2035"/>
              <a:ext cx="3530" cy="650"/>
            </a:xfrm>
            <a:prstGeom prst="rect">
              <a:avLst/>
            </a:prstGeom>
            <a:noFill/>
            <a:ln w="190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t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评论、点赞、打赏等趣味性，社交传播，提高粉丝粘性。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ïṡḷïḋê"/>
            <p:cNvSpPr txBox="1"/>
            <p:nvPr/>
          </p:nvSpPr>
          <p:spPr bwMode="auto">
            <a:xfrm>
              <a:off x="9335" y="1484"/>
              <a:ext cx="1764" cy="366"/>
            </a:xfrm>
            <a:prstGeom prst="rect">
              <a:avLst/>
            </a:prstGeom>
            <a:noFill/>
            <a:ln w="190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社交互动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1" name="图片 80" descr="社交 (2)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5" y="1753"/>
              <a:ext cx="619" cy="619"/>
            </a:xfrm>
            <a:prstGeom prst="rect">
              <a:avLst/>
            </a:prstGeom>
          </p:spPr>
        </p:pic>
      </p:grpSp>
      <p:grpSp>
        <p:nvGrpSpPr>
          <p:cNvPr id="94" name="组合 93"/>
          <p:cNvGrpSpPr/>
          <p:nvPr/>
        </p:nvGrpSpPr>
        <p:grpSpPr>
          <a:xfrm>
            <a:off x="4343400" y="1391285"/>
            <a:ext cx="999490" cy="2794000"/>
            <a:chOff x="6851" y="1826"/>
            <a:chExt cx="1738" cy="4856"/>
          </a:xfrm>
        </p:grpSpPr>
        <p:grpSp>
          <p:nvGrpSpPr>
            <p:cNvPr id="31" name="组合 30"/>
            <p:cNvGrpSpPr/>
            <p:nvPr/>
          </p:nvGrpSpPr>
          <p:grpSpPr>
            <a:xfrm rot="0">
              <a:off x="6851" y="4276"/>
              <a:ext cx="1738" cy="2397"/>
              <a:chOff x="10025" y="5034"/>
              <a:chExt cx="2349" cy="3240"/>
            </a:xfrm>
          </p:grpSpPr>
          <p:cxnSp>
            <p:nvCxnSpPr>
              <p:cNvPr id="106" name="直接连接符 105"/>
              <p:cNvCxnSpPr/>
              <p:nvPr/>
            </p:nvCxnSpPr>
            <p:spPr>
              <a:xfrm flipV="1">
                <a:off x="10025" y="5034"/>
                <a:ext cx="2301" cy="11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11675" y="8267"/>
                <a:ext cx="699" cy="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接连接符 82"/>
            <p:cNvCxnSpPr/>
            <p:nvPr/>
          </p:nvCxnSpPr>
          <p:spPr>
            <a:xfrm>
              <a:off x="8012" y="1826"/>
              <a:ext cx="60" cy="485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7994" y="1837"/>
              <a:ext cx="517" cy="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语音直播、音频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25060" y="962025"/>
            <a:ext cx="1775460" cy="3942364"/>
            <a:chOff x="1410" y="1850"/>
            <a:chExt cx="3773" cy="8376"/>
          </a:xfrm>
        </p:grpSpPr>
        <p:grpSp>
          <p:nvGrpSpPr>
            <p:cNvPr id="4" name="组合 3"/>
            <p:cNvGrpSpPr/>
            <p:nvPr/>
          </p:nvGrpSpPr>
          <p:grpSpPr>
            <a:xfrm>
              <a:off x="1410" y="1850"/>
              <a:ext cx="3773" cy="7470"/>
              <a:chOff x="1995" y="2460"/>
              <a:chExt cx="3588" cy="7104"/>
            </a:xfrm>
          </p:grpSpPr>
          <p:pic>
            <p:nvPicPr>
              <p:cNvPr id="52" name="图片 44" descr="图片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995" y="2460"/>
                <a:ext cx="3588" cy="710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" name="图片 1" descr="直播（横屏）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2" y="3258"/>
                <a:ext cx="3062" cy="5448"/>
              </a:xfrm>
              <a:prstGeom prst="rect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</p:pic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" y="2647"/>
              <a:ext cx="3243" cy="57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5" name="文本框 8"/>
            <p:cNvSpPr txBox="1"/>
            <p:nvPr/>
          </p:nvSpPr>
          <p:spPr>
            <a:xfrm>
              <a:off x="2695" y="9640"/>
              <a:ext cx="1203" cy="5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音频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998335" y="962025"/>
            <a:ext cx="1775296" cy="3956969"/>
            <a:chOff x="7160" y="1819"/>
            <a:chExt cx="3773" cy="8407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7160" y="1819"/>
              <a:ext cx="3773" cy="7470"/>
              <a:chOff x="5992" y="2459"/>
              <a:chExt cx="3588" cy="7104"/>
            </a:xfrm>
          </p:grpSpPr>
          <p:pic>
            <p:nvPicPr>
              <p:cNvPr id="3" name="图片 44" descr="图片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992" y="2459"/>
                <a:ext cx="3588" cy="710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2" y="3210"/>
                <a:ext cx="3070" cy="54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49" name="文本框 8"/>
            <p:cNvSpPr txBox="1"/>
            <p:nvPr/>
          </p:nvSpPr>
          <p:spPr>
            <a:xfrm>
              <a:off x="8107" y="9640"/>
              <a:ext cx="1878" cy="5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语音直播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59460" y="962025"/>
            <a:ext cx="359029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以课程的形式输出，持续更新，保证学习的连续性。帮助企业建立系统化的教学方案，提升教案能力。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128385" y="2293620"/>
            <a:ext cx="447040" cy="23749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549525" y="2379980"/>
            <a:ext cx="1917700" cy="1261110"/>
            <a:chOff x="4666" y="4988"/>
            <a:chExt cx="3020" cy="1986"/>
          </a:xfrm>
        </p:grpSpPr>
        <p:sp>
          <p:nvSpPr>
            <p:cNvPr id="24" name="文本框 23"/>
            <p:cNvSpPr txBox="1"/>
            <p:nvPr/>
          </p:nvSpPr>
          <p:spPr>
            <a:xfrm>
              <a:off x="4666" y="4988"/>
              <a:ext cx="3020" cy="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00000"/>
                </a:lnSpc>
              </a:pPr>
              <a:r>
                <a:rPr lang="zh-CN" altLang="en-US" sz="17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点击切换播放速度</a:t>
              </a:r>
              <a:endParaRPr lang="zh-CN" altLang="en-US" sz="1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 rot="0">
              <a:off x="4971" y="5596"/>
              <a:ext cx="2571" cy="1378"/>
              <a:chOff x="15543" y="4887"/>
              <a:chExt cx="2670" cy="143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5543" y="4887"/>
                <a:ext cx="1178" cy="576"/>
                <a:chOff x="15715" y="6327"/>
                <a:chExt cx="831" cy="503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5715" y="6327"/>
                  <a:ext cx="806" cy="50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15715" y="6338"/>
                  <a:ext cx="831" cy="48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sz="16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rPr>
                    <a:t>1.0X</a:t>
                  </a:r>
                  <a:endParaRPr lang="en-US" altLang="zh-CN" sz="16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16870" y="4887"/>
                <a:ext cx="1343" cy="576"/>
                <a:chOff x="15633" y="6327"/>
                <a:chExt cx="948" cy="503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15727" y="6327"/>
                  <a:ext cx="806" cy="50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15633" y="6348"/>
                  <a:ext cx="948" cy="48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sz="16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rPr>
                    <a:t>1.25X</a:t>
                  </a:r>
                  <a:endParaRPr lang="en-US" altLang="zh-CN" sz="16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15562" y="5741"/>
                <a:ext cx="1142" cy="576"/>
                <a:chOff x="15728" y="6326"/>
                <a:chExt cx="806" cy="503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15728" y="6326"/>
                  <a:ext cx="806" cy="50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5733" y="6326"/>
                  <a:ext cx="741" cy="48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sz="16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rPr>
                    <a:t>1.5X</a:t>
                  </a:r>
                  <a:endParaRPr lang="en-US" altLang="zh-CN" sz="16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6871" y="5741"/>
                <a:ext cx="1342" cy="577"/>
                <a:chOff x="15634" y="6326"/>
                <a:chExt cx="947" cy="504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15727" y="6327"/>
                  <a:ext cx="806" cy="50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15634" y="6326"/>
                  <a:ext cx="947" cy="48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sz="16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rPr>
                    <a:t>2.0X</a:t>
                  </a:r>
                  <a:endParaRPr lang="en-US" altLang="zh-CN" sz="16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</p:grpSp>
        </p:grpSp>
      </p:grpSp>
      <p:cxnSp>
        <p:nvCxnSpPr>
          <p:cNvPr id="17" name="肘形连接符 16"/>
          <p:cNvCxnSpPr>
            <a:stCxn id="21" idx="1"/>
          </p:cNvCxnSpPr>
          <p:nvPr/>
        </p:nvCxnSpPr>
        <p:spPr>
          <a:xfrm rot="10800000" flipV="1">
            <a:off x="4567555" y="2412365"/>
            <a:ext cx="1560830" cy="600710"/>
          </a:xfrm>
          <a:prstGeom prst="bentConnector3">
            <a:avLst>
              <a:gd name="adj1" fmla="val 49959"/>
            </a:avLst>
          </a:prstGeom>
          <a:ln w="12700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17245" y="4532630"/>
            <a:ext cx="3358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注：电台直播也支持关联宝贝、打赏等功能。</a:t>
            </a:r>
            <a:endParaRPr lang="zh-CN" altLang="zh-CN" sz="12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多课程、软文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4955" y="1034415"/>
            <a:ext cx="1748155" cy="3462655"/>
            <a:chOff x="10453" y="2001"/>
            <a:chExt cx="3588" cy="7104"/>
          </a:xfrm>
        </p:grpSpPr>
        <p:pic>
          <p:nvPicPr>
            <p:cNvPr id="6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453" y="2001"/>
              <a:ext cx="3588" cy="71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9" y="2793"/>
              <a:ext cx="3046" cy="54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组合 12"/>
          <p:cNvGrpSpPr/>
          <p:nvPr/>
        </p:nvGrpSpPr>
        <p:grpSpPr>
          <a:xfrm>
            <a:off x="2209800" y="1034415"/>
            <a:ext cx="1748155" cy="3462655"/>
            <a:chOff x="14041" y="2031"/>
            <a:chExt cx="3588" cy="7104"/>
          </a:xfrm>
        </p:grpSpPr>
        <p:pic>
          <p:nvPicPr>
            <p:cNvPr id="2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041" y="2031"/>
              <a:ext cx="3588" cy="71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" name="图片 51" descr="C:\Users\Administrator\Desktop\多课程.jpg多课程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277" y="2793"/>
              <a:ext cx="3032" cy="53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" name="组合 2"/>
          <p:cNvGrpSpPr/>
          <p:nvPr/>
        </p:nvGrpSpPr>
        <p:grpSpPr>
          <a:xfrm rot="10800000">
            <a:off x="3936604" y="1653034"/>
            <a:ext cx="1210706" cy="2154426"/>
            <a:chOff x="6974" y="2779"/>
            <a:chExt cx="3061" cy="5007"/>
          </a:xfrm>
        </p:grpSpPr>
        <p:grpSp>
          <p:nvGrpSpPr>
            <p:cNvPr id="14" name="组合 13"/>
            <p:cNvGrpSpPr/>
            <p:nvPr/>
          </p:nvGrpSpPr>
          <p:grpSpPr>
            <a:xfrm rot="10800000">
              <a:off x="6974" y="2786"/>
              <a:ext cx="3061" cy="5000"/>
              <a:chOff x="4719" y="3811"/>
              <a:chExt cx="3061" cy="4106"/>
            </a:xfrm>
          </p:grpSpPr>
          <p:cxnSp>
            <p:nvCxnSpPr>
              <p:cNvPr id="66" name="肘形连接符 65"/>
              <p:cNvCxnSpPr/>
              <p:nvPr/>
            </p:nvCxnSpPr>
            <p:spPr>
              <a:xfrm rot="5400000" flipH="1" flipV="1">
                <a:off x="5359" y="5524"/>
                <a:ext cx="4106" cy="679"/>
              </a:xfrm>
              <a:prstGeom prst="bentConnector2">
                <a:avLst/>
              </a:prstGeom>
              <a:ln w="19050" cap="rnd">
                <a:solidFill>
                  <a:schemeClr val="bg1"/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7081" y="5807"/>
                <a:ext cx="699" cy="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4719" y="5817"/>
                <a:ext cx="2323" cy="1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直接连接符 97"/>
            <p:cNvCxnSpPr/>
            <p:nvPr/>
          </p:nvCxnSpPr>
          <p:spPr>
            <a:xfrm>
              <a:off x="7002" y="2779"/>
              <a:ext cx="699" cy="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 rot="0">
            <a:off x="5801995" y="1302143"/>
            <a:ext cx="1926220" cy="725653"/>
            <a:chOff x="13636" y="1659"/>
            <a:chExt cx="3761" cy="1832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3816" y="2510"/>
              <a:ext cx="1417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ïsḷíḋê"/>
            <p:cNvSpPr/>
            <p:nvPr/>
          </p:nvSpPr>
          <p:spPr bwMode="auto">
            <a:xfrm>
              <a:off x="13657" y="2646"/>
              <a:ext cx="3740" cy="845"/>
            </a:xfrm>
            <a:prstGeom prst="rect">
              <a:avLst/>
            </a:prstGeom>
            <a:noFill/>
            <a:ln w="190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运营者前期通过免费软文模式推广，积累一定粉丝付费运营，提高收益。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ïṡḷïḋê"/>
            <p:cNvSpPr txBox="1"/>
            <p:nvPr/>
          </p:nvSpPr>
          <p:spPr bwMode="auto">
            <a:xfrm>
              <a:off x="13636" y="1659"/>
              <a:ext cx="2041" cy="601"/>
            </a:xfrm>
            <a:prstGeom prst="rect">
              <a:avLst/>
            </a:prstGeom>
            <a:noFill/>
            <a:ln w="190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软文付费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 rot="0">
            <a:off x="5215255" y="1461770"/>
            <a:ext cx="406400" cy="406400"/>
            <a:chOff x="5826" y="2809"/>
            <a:chExt cx="1026" cy="1026"/>
          </a:xfrm>
        </p:grpSpPr>
        <p:sp>
          <p:nvSpPr>
            <p:cNvPr id="8" name="íṧľîḑê"/>
            <p:cNvSpPr/>
            <p:nvPr/>
          </p:nvSpPr>
          <p:spPr>
            <a:xfrm>
              <a:off x="5826" y="2809"/>
              <a:ext cx="1026" cy="102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8" name="图片 77" descr="钱 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8" y="2951"/>
              <a:ext cx="742" cy="742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 rot="0">
            <a:off x="5801995" y="2355214"/>
            <a:ext cx="1945005" cy="742953"/>
            <a:chOff x="13950" y="5465"/>
            <a:chExt cx="3606" cy="1877"/>
          </a:xfrm>
        </p:grpSpPr>
        <p:grpSp>
          <p:nvGrpSpPr>
            <p:cNvPr id="38" name="íṩľiḓè"/>
            <p:cNvGrpSpPr/>
            <p:nvPr/>
          </p:nvGrpSpPr>
          <p:grpSpPr>
            <a:xfrm rot="0">
              <a:off x="13950" y="5465"/>
              <a:ext cx="3606" cy="1877"/>
              <a:chOff x="9164815" y="1417211"/>
              <a:chExt cx="1863936" cy="1192196"/>
            </a:xfrm>
          </p:grpSpPr>
          <p:sp>
            <p:nvSpPr>
              <p:cNvPr id="39" name="ïsḷíḋê"/>
              <p:cNvSpPr/>
              <p:nvPr/>
            </p:nvSpPr>
            <p:spPr bwMode="auto">
              <a:xfrm>
                <a:off x="9164815" y="2052008"/>
                <a:ext cx="1863936" cy="557399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tIns="46800" rIns="90000" bIns="46800" anchor="t" anchorCtr="0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简单粗暴的打赏模式，增强主播的积极性与提高专业性。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ïṡḷïḋê"/>
              <p:cNvSpPr txBox="1"/>
              <p:nvPr/>
            </p:nvSpPr>
            <p:spPr bwMode="auto">
              <a:xfrm>
                <a:off x="9164815" y="1417211"/>
                <a:ext cx="1060752" cy="412750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36000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软文赞赏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>
              <a:off x="14093" y="6395"/>
              <a:ext cx="1417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5241290" y="2524125"/>
            <a:ext cx="405130" cy="405130"/>
            <a:chOff x="11330" y="6746"/>
            <a:chExt cx="638" cy="638"/>
          </a:xfrm>
        </p:grpSpPr>
        <p:sp>
          <p:nvSpPr>
            <p:cNvPr id="53" name="íṧľîḑê"/>
            <p:cNvSpPr/>
            <p:nvPr/>
          </p:nvSpPr>
          <p:spPr>
            <a:xfrm>
              <a:off x="11330" y="6746"/>
              <a:ext cx="639" cy="639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0" name="图片 79" descr="打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74" y="6793"/>
              <a:ext cx="540" cy="54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 rot="0">
            <a:off x="5801995" y="3406775"/>
            <a:ext cx="2074545" cy="777240"/>
            <a:chOff x="13437" y="3457"/>
            <a:chExt cx="3269" cy="1797"/>
          </a:xfrm>
        </p:grpSpPr>
        <p:sp>
          <p:nvSpPr>
            <p:cNvPr id="34" name="ïsḷíḋê"/>
            <p:cNvSpPr/>
            <p:nvPr/>
          </p:nvSpPr>
          <p:spPr bwMode="auto">
            <a:xfrm>
              <a:off x="13437" y="4376"/>
              <a:ext cx="3269" cy="878"/>
            </a:xfrm>
            <a:prstGeom prst="rect">
              <a:avLst/>
            </a:prstGeom>
            <a:noFill/>
            <a:ln w="190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课程可打包按月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季度等订阅，持续连载，帮助企业提高转化率。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5" name="ïṡḷïḋê"/>
            <p:cNvSpPr txBox="1"/>
            <p:nvPr/>
          </p:nvSpPr>
          <p:spPr bwMode="auto">
            <a:xfrm>
              <a:off x="13437" y="3457"/>
              <a:ext cx="2097" cy="650"/>
            </a:xfrm>
            <a:prstGeom prst="rect">
              <a:avLst/>
            </a:prstGeom>
            <a:noFill/>
            <a:ln w="190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3600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多课程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3563" y="4285"/>
              <a:ext cx="1417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5243195" y="3592195"/>
            <a:ext cx="406400" cy="406400"/>
            <a:chOff x="11152" y="4240"/>
            <a:chExt cx="640" cy="640"/>
          </a:xfrm>
        </p:grpSpPr>
        <p:sp>
          <p:nvSpPr>
            <p:cNvPr id="48" name="ïšliḋê"/>
            <p:cNvSpPr/>
            <p:nvPr/>
          </p:nvSpPr>
          <p:spPr>
            <a:xfrm>
              <a:off x="11152" y="4240"/>
              <a:ext cx="640" cy="64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1" name="图片 80" descr="课程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75" y="4410"/>
              <a:ext cx="376" cy="376"/>
            </a:xfrm>
            <a:prstGeom prst="rect">
              <a:avLst/>
            </a:prstGeom>
          </p:spPr>
        </p:pic>
      </p:grpSp>
      <p:sp>
        <p:nvSpPr>
          <p:cNvPr id="45" name="文本框 8"/>
          <p:cNvSpPr txBox="1"/>
          <p:nvPr/>
        </p:nvSpPr>
        <p:spPr>
          <a:xfrm>
            <a:off x="714375" y="4621530"/>
            <a:ext cx="86931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图文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软文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2649220" y="4621530"/>
            <a:ext cx="86931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多课程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直播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93920" y="786765"/>
            <a:ext cx="2090420" cy="4142740"/>
            <a:chOff x="4838" y="1642"/>
            <a:chExt cx="4302" cy="8524"/>
          </a:xfrm>
        </p:grpSpPr>
        <p:pic>
          <p:nvPicPr>
            <p:cNvPr id="16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38" y="1642"/>
              <a:ext cx="4303" cy="85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6" y="2402"/>
              <a:ext cx="3727" cy="6633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</p:grpSp>
      <p:grpSp>
        <p:nvGrpSpPr>
          <p:cNvPr id="3" name="组合 2"/>
          <p:cNvGrpSpPr/>
          <p:nvPr/>
        </p:nvGrpSpPr>
        <p:grpSpPr>
          <a:xfrm>
            <a:off x="6881495" y="793115"/>
            <a:ext cx="2083435" cy="4127500"/>
            <a:chOff x="5681" y="1753"/>
            <a:chExt cx="4303" cy="8524"/>
          </a:xfrm>
        </p:grpSpPr>
        <p:pic>
          <p:nvPicPr>
            <p:cNvPr id="2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81" y="1753"/>
              <a:ext cx="4303" cy="85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" y="2745"/>
              <a:ext cx="3679" cy="6545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266579" y="1207135"/>
            <a:ext cx="4314311" cy="1751276"/>
            <a:chOff x="1041" y="2719"/>
            <a:chExt cx="15078" cy="6122"/>
          </a:xfrm>
        </p:grpSpPr>
        <p:sp>
          <p:nvSpPr>
            <p:cNvPr id="15" name="文本框 14"/>
            <p:cNvSpPr txBox="1"/>
            <p:nvPr/>
          </p:nvSpPr>
          <p:spPr>
            <a:xfrm>
              <a:off x="1041" y="3909"/>
              <a:ext cx="4663" cy="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横屏视频直播</a:t>
              </a:r>
              <a:endParaRPr lang="zh-CN" altLang="en-US" sz="1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775" y="7769"/>
              <a:ext cx="4181" cy="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电台直播</a:t>
              </a:r>
              <a:endParaRPr lang="zh-CN" altLang="en-US" sz="1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542" y="4692"/>
              <a:ext cx="2213" cy="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音频</a:t>
              </a:r>
              <a:endParaRPr lang="zh-CN" altLang="en-US" sz="1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424" y="2817"/>
              <a:ext cx="2213" cy="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视频</a:t>
              </a:r>
              <a:endParaRPr lang="zh-CN" altLang="en-US" sz="1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938" y="6884"/>
              <a:ext cx="4181" cy="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横屏回放</a:t>
              </a:r>
              <a:endParaRPr lang="zh-CN" altLang="en-US" sz="1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463" y="2918"/>
              <a:ext cx="7830" cy="5354"/>
              <a:chOff x="6435" y="3156"/>
              <a:chExt cx="6858" cy="4689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7660" y="4711"/>
                <a:ext cx="4014" cy="1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000" b="1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</a:rPr>
                  <a:t>适用场景</a:t>
                </a:r>
                <a:endParaRPr lang="zh-CN" altLang="en-US" sz="20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24" name="弧形 23"/>
              <p:cNvSpPr/>
              <p:nvPr>
                <p:custDataLst>
                  <p:tags r:id="rId4"/>
                </p:custDataLst>
              </p:nvPr>
            </p:nvSpPr>
            <p:spPr>
              <a:xfrm>
                <a:off x="7730" y="3462"/>
                <a:ext cx="3943" cy="3943"/>
              </a:xfrm>
              <a:prstGeom prst="arc">
                <a:avLst>
                  <a:gd name="adj1" fmla="val 15353387"/>
                  <a:gd name="adj2" fmla="val 13860959"/>
                </a:avLst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p>
                <a:pPr algn="ctr"/>
                <a:endParaRPr lang="zh-CN" altLang="en-US" sz="70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40" name="等腰三角形 39"/>
              <p:cNvSpPr/>
              <p:nvPr>
                <p:custDataLst>
                  <p:tags r:id="rId5"/>
                </p:custDataLst>
              </p:nvPr>
            </p:nvSpPr>
            <p:spPr>
              <a:xfrm rot="2984630">
                <a:off x="8412" y="3732"/>
                <a:ext cx="267" cy="230"/>
              </a:xfrm>
              <a:prstGeom prst="triangl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p>
                <a:pPr algn="ctr"/>
                <a:endParaRPr lang="zh-CN" altLang="en-US" sz="10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>
                <p:custDataLst>
                  <p:tags r:id="rId6"/>
                </p:custDataLst>
              </p:nvPr>
            </p:nvSpPr>
            <p:spPr>
              <a:xfrm>
                <a:off x="9695" y="3393"/>
                <a:ext cx="138" cy="13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p>
                <a:pPr algn="ctr"/>
                <a:endParaRPr lang="zh-CN" altLang="en-US" sz="10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cxnSp>
            <p:nvCxnSpPr>
              <p:cNvPr id="42" name="直接连接符 41"/>
              <p:cNvCxnSpPr>
                <a:stCxn id="41" idx="6"/>
              </p:cNvCxnSpPr>
              <p:nvPr>
                <p:custDataLst>
                  <p:tags r:id="rId7"/>
                </p:custDataLst>
              </p:nvPr>
            </p:nvCxnSpPr>
            <p:spPr>
              <a:xfrm>
                <a:off x="9833" y="3462"/>
                <a:ext cx="1359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sp>
            <p:nvSpPr>
              <p:cNvPr id="43" name="椭圆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11602" y="5272"/>
                <a:ext cx="138" cy="13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p>
                <a:pPr algn="ctr"/>
                <a:endParaRPr lang="zh-CN" altLang="en-US" sz="10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cxnSp>
            <p:nvCxnSpPr>
              <p:cNvPr id="44" name="直接连接符 43"/>
              <p:cNvCxnSpPr>
                <a:stCxn id="43" idx="6"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11740" y="5341"/>
                <a:ext cx="290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sp>
            <p:nvSpPr>
              <p:cNvPr id="45" name="椭圆 44"/>
              <p:cNvSpPr/>
              <p:nvPr>
                <p:custDataLst>
                  <p:tags r:id="rId10"/>
                </p:custDataLst>
              </p:nvPr>
            </p:nvSpPr>
            <p:spPr>
              <a:xfrm>
                <a:off x="10485" y="7122"/>
                <a:ext cx="138" cy="13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p>
                <a:pPr algn="ctr"/>
                <a:endParaRPr lang="zh-CN" altLang="en-US" sz="10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cxnSp>
            <p:nvCxnSpPr>
              <p:cNvPr id="46" name="直接连接符 45"/>
              <p:cNvCxnSpPr>
                <a:stCxn id="45" idx="6"/>
              </p:cNvCxnSpPr>
              <p:nvPr>
                <p:custDataLst>
                  <p:tags r:id="rId11"/>
                </p:custDataLst>
              </p:nvPr>
            </p:nvCxnSpPr>
            <p:spPr>
              <a:xfrm>
                <a:off x="10623" y="7191"/>
                <a:ext cx="29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sp>
            <p:nvSpPr>
              <p:cNvPr id="47" name="椭圆 46"/>
              <p:cNvSpPr/>
              <p:nvPr>
                <p:custDataLst>
                  <p:tags r:id="rId12"/>
                </p:custDataLst>
              </p:nvPr>
            </p:nvSpPr>
            <p:spPr>
              <a:xfrm>
                <a:off x="8065" y="6596"/>
                <a:ext cx="138" cy="13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p>
                <a:pPr algn="ctr"/>
                <a:endParaRPr lang="zh-CN" altLang="en-US" sz="10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cxnSp>
            <p:nvCxnSpPr>
              <p:cNvPr id="48" name="直接连接符 47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7587" y="6664"/>
                <a:ext cx="477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sp>
            <p:nvSpPr>
              <p:cNvPr id="49" name="椭圆 48"/>
              <p:cNvSpPr/>
              <p:nvPr>
                <p:custDataLst>
                  <p:tags r:id="rId14"/>
                </p:custDataLst>
              </p:nvPr>
            </p:nvSpPr>
            <p:spPr>
              <a:xfrm>
                <a:off x="8045" y="4157"/>
                <a:ext cx="138" cy="13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p>
                <a:pPr algn="ctr"/>
                <a:endParaRPr lang="zh-CN" altLang="en-US" sz="10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cxnSp>
            <p:nvCxnSpPr>
              <p:cNvPr id="50" name="直接连接符 49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7587" y="4226"/>
                <a:ext cx="457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直接连接符 50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6600" y="3981"/>
                <a:ext cx="0" cy="837"/>
              </a:xfrm>
              <a:prstGeom prst="line">
                <a:avLst/>
              </a:prstGeom>
              <a:noFill/>
              <a:ln w="76200" cap="flat" cmpd="sng" algn="ctr">
                <a:solidFill>
                  <a:srgbClr val="27BF8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" name="直接连接符 51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12365" y="3156"/>
                <a:ext cx="0" cy="837"/>
              </a:xfrm>
              <a:prstGeom prst="line">
                <a:avLst/>
              </a:prstGeom>
              <a:noFill/>
              <a:ln w="76200" cap="flat" cmpd="sng" algn="ctr">
                <a:solidFill>
                  <a:srgbClr val="3DB19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" name="直接连接符 5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12180" y="7008"/>
                <a:ext cx="0" cy="837"/>
              </a:xfrm>
              <a:prstGeom prst="line">
                <a:avLst/>
              </a:prstGeom>
              <a:noFill/>
              <a:ln w="76200" cap="flat" cmpd="sng" algn="ctr">
                <a:solidFill>
                  <a:srgbClr val="27BF8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直接连接符 53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6435" y="7136"/>
                <a:ext cx="1056" cy="0"/>
              </a:xfrm>
              <a:prstGeom prst="line">
                <a:avLst/>
              </a:prstGeom>
              <a:noFill/>
              <a:ln w="76200" cap="flat" cmpd="sng" algn="ctr">
                <a:solidFill>
                  <a:srgbClr val="4ECAA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直接连接符 54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12237" y="5540"/>
                <a:ext cx="1056" cy="0"/>
              </a:xfrm>
              <a:prstGeom prst="line">
                <a:avLst/>
              </a:prstGeom>
              <a:noFill/>
              <a:ln w="76200" cap="flat" cmpd="sng" algn="ctr">
                <a:solidFill>
                  <a:srgbClr val="27BF84"/>
                </a:solidFill>
                <a:prstDash val="solid"/>
                <a:miter lim="800000"/>
              </a:ln>
              <a:effectLst/>
            </p:spPr>
          </p:cxnSp>
        </p:grpSp>
        <p:pic>
          <p:nvPicPr>
            <p:cNvPr id="56" name="图片 55" descr="视频直播 (1)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865" y="3760"/>
              <a:ext cx="1155" cy="1155"/>
            </a:xfrm>
            <a:prstGeom prst="ellipse">
              <a:avLst/>
            </a:prstGeom>
          </p:spPr>
        </p:pic>
        <p:pic>
          <p:nvPicPr>
            <p:cNvPr id="57" name="图片 56" descr="视频直播 (1)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489" y="6161"/>
              <a:ext cx="1155" cy="1155"/>
            </a:xfrm>
            <a:prstGeom prst="ellipse">
              <a:avLst/>
            </a:prstGeom>
          </p:spPr>
        </p:pic>
        <p:pic>
          <p:nvPicPr>
            <p:cNvPr id="58" name="图片 57" descr="视频直播 (1)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932" y="2719"/>
              <a:ext cx="1155" cy="1155"/>
            </a:xfrm>
            <a:prstGeom prst="ellipse">
              <a:avLst/>
            </a:prstGeom>
          </p:spPr>
        </p:pic>
        <p:pic>
          <p:nvPicPr>
            <p:cNvPr id="59" name="图片 58" descr="视频直播 (1)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087" y="4337"/>
              <a:ext cx="1155" cy="1155"/>
            </a:xfrm>
            <a:prstGeom prst="ellipse">
              <a:avLst/>
            </a:prstGeom>
          </p:spPr>
        </p:pic>
        <p:pic>
          <p:nvPicPr>
            <p:cNvPr id="60" name="图片 59" descr="视频直播 (1)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696" y="7117"/>
              <a:ext cx="1155" cy="1155"/>
            </a:xfrm>
            <a:prstGeom prst="ellipse">
              <a:avLst/>
            </a:prstGeom>
          </p:spPr>
        </p:pic>
      </p:grpSp>
      <p:sp>
        <p:nvSpPr>
          <p:cNvPr id="62" name="文本框 61"/>
          <p:cNvSpPr txBox="1"/>
          <p:nvPr/>
        </p:nvSpPr>
        <p:spPr>
          <a:xfrm>
            <a:off x="898525" y="3242310"/>
            <a:ext cx="3211830" cy="1026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学员可边看直播边看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PPT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课件去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学习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实现导师教学与课件展示的教学画面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全面配合导师讲课，还原真实的课堂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1051560" y="1342390"/>
            <a:ext cx="7040880" cy="175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如何更好的吸引粉丝和销售课程？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（营销工具）</a:t>
            </a:r>
            <a:endParaRPr lang="zh-CN" altLang="en-US" sz="36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营销推广，拉新转化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430530" y="1042035"/>
            <a:ext cx="1812925" cy="3591560"/>
            <a:chOff x="927" y="1664"/>
            <a:chExt cx="3772" cy="7470"/>
          </a:xfrm>
        </p:grpSpPr>
        <p:pic>
          <p:nvPicPr>
            <p:cNvPr id="52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7" y="1664"/>
              <a:ext cx="3773" cy="74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图片 2" descr="A02领券中心（抽券）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" y="2505"/>
              <a:ext cx="3209" cy="57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2" name="组合 131"/>
          <p:cNvGrpSpPr/>
          <p:nvPr/>
        </p:nvGrpSpPr>
        <p:grpSpPr>
          <a:xfrm>
            <a:off x="2477135" y="996950"/>
            <a:ext cx="1813560" cy="3591560"/>
            <a:chOff x="5059" y="1664"/>
            <a:chExt cx="3773" cy="7470"/>
          </a:xfrm>
        </p:grpSpPr>
        <p:pic>
          <p:nvPicPr>
            <p:cNvPr id="13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59" y="1664"/>
              <a:ext cx="3773" cy="74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图片 3" descr="D05单课程-打包专栏_看图王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6" y="2508"/>
              <a:ext cx="3210" cy="571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grpSp>
        <p:nvGrpSpPr>
          <p:cNvPr id="197" name="组合 196"/>
          <p:cNvGrpSpPr/>
          <p:nvPr/>
        </p:nvGrpSpPr>
        <p:grpSpPr>
          <a:xfrm>
            <a:off x="4657725" y="1316355"/>
            <a:ext cx="3365593" cy="817908"/>
            <a:chOff x="10011" y="1734"/>
            <a:chExt cx="7835" cy="1903"/>
          </a:xfrm>
        </p:grpSpPr>
        <p:grpSp>
          <p:nvGrpSpPr>
            <p:cNvPr id="179" name="组合 178"/>
            <p:cNvGrpSpPr/>
            <p:nvPr/>
          </p:nvGrpSpPr>
          <p:grpSpPr>
            <a:xfrm>
              <a:off x="12160" y="1734"/>
              <a:ext cx="5686" cy="1685"/>
              <a:chOff x="12251" y="2505"/>
              <a:chExt cx="5686" cy="1685"/>
            </a:xfrm>
          </p:grpSpPr>
          <p:sp>
            <p:nvSpPr>
              <p:cNvPr id="133" name="Rectangle 3"/>
              <p:cNvSpPr txBox="1">
                <a:spLocks noChangeArrowheads="1"/>
              </p:cNvSpPr>
              <p:nvPr/>
            </p:nvSpPr>
            <p:spPr bwMode="auto">
              <a:xfrm>
                <a:off x="12330" y="3438"/>
                <a:ext cx="5607" cy="75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>
                  <a:lnSpc>
                    <a:spcPct val="150000"/>
                  </a:lnSpc>
                </a:pPr>
                <a:r>
                  <a:rPr lang="zh-CN" sz="1000" b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适用于</a:t>
                </a:r>
                <a:r>
                  <a:rPr lang="en-US" altLang="ko-KR" sz="1000" b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刺激消费回流，构建闭环消费圈</a:t>
                </a:r>
                <a:r>
                  <a:rPr lang="zh-CN" sz="1000" b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sz="1000" b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文本框 172"/>
              <p:cNvSpPr txBox="1"/>
              <p:nvPr/>
            </p:nvSpPr>
            <p:spPr>
              <a:xfrm>
                <a:off x="12251" y="2505"/>
                <a:ext cx="2007" cy="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优惠券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10011" y="1941"/>
              <a:ext cx="1696" cy="1696"/>
              <a:chOff x="10102" y="2941"/>
              <a:chExt cx="1696" cy="1696"/>
            </a:xfrm>
          </p:grpSpPr>
          <p:sp>
            <p:nvSpPr>
              <p:cNvPr id="136" name="Oval 51"/>
              <p:cNvSpPr/>
              <p:nvPr/>
            </p:nvSpPr>
            <p:spPr>
              <a:xfrm>
                <a:off x="10102" y="2941"/>
                <a:ext cx="1696" cy="1696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5" name="图片 174" descr="优惠券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4" y="3313"/>
                <a:ext cx="953" cy="953"/>
              </a:xfrm>
              <a:prstGeom prst="rect">
                <a:avLst/>
              </a:prstGeom>
            </p:spPr>
          </p:pic>
        </p:grpSp>
        <p:cxnSp>
          <p:nvCxnSpPr>
            <p:cNvPr id="184" name="直接连接符 183"/>
            <p:cNvCxnSpPr/>
            <p:nvPr/>
          </p:nvCxnSpPr>
          <p:spPr>
            <a:xfrm>
              <a:off x="12367" y="2603"/>
              <a:ext cx="139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657725" y="2358418"/>
            <a:ext cx="3378712" cy="824865"/>
            <a:chOff x="10011" y="4428"/>
            <a:chExt cx="7316" cy="1786"/>
          </a:xfrm>
        </p:grpSpPr>
        <p:grpSp>
          <p:nvGrpSpPr>
            <p:cNvPr id="2" name="组合 1"/>
            <p:cNvGrpSpPr/>
            <p:nvPr/>
          </p:nvGrpSpPr>
          <p:grpSpPr>
            <a:xfrm>
              <a:off x="10011" y="4428"/>
              <a:ext cx="7316" cy="1786"/>
              <a:chOff x="10011" y="4428"/>
              <a:chExt cx="7316" cy="1786"/>
            </a:xfrm>
          </p:grpSpPr>
          <p:grpSp>
            <p:nvGrpSpPr>
              <p:cNvPr id="178" name="组合 177"/>
              <p:cNvGrpSpPr/>
              <p:nvPr/>
            </p:nvGrpSpPr>
            <p:grpSpPr>
              <a:xfrm rot="0">
                <a:off x="11981" y="4428"/>
                <a:ext cx="5346" cy="1620"/>
                <a:chOff x="12234" y="5404"/>
                <a:chExt cx="5745" cy="1741"/>
              </a:xfrm>
            </p:grpSpPr>
            <p:sp>
              <p:nvSpPr>
                <p:cNvPr id="134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2281" y="6393"/>
                  <a:ext cx="5698" cy="75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>
                    <a:lnSpc>
                      <a:spcPct val="150000"/>
                    </a:lnSpc>
                  </a:pPr>
                  <a:r>
                    <a:rPr lang="en-US" altLang="ko-KR" sz="1000" b="0">
                      <a:solidFill>
                        <a:schemeClr val="bg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趣味推广营销，交流互动，更加人性化</a:t>
                  </a:r>
                  <a:r>
                    <a:rPr lang="zh-CN" sz="1000" b="0">
                      <a:solidFill>
                        <a:schemeClr val="bg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sz="1000" b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4" name="文本框 173"/>
                <p:cNvSpPr txBox="1"/>
                <p:nvPr/>
              </p:nvSpPr>
              <p:spPr>
                <a:xfrm>
                  <a:off x="12234" y="5404"/>
                  <a:ext cx="2676" cy="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6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课程赠送</a:t>
                  </a:r>
                  <a:endPara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81" name="组合 180"/>
              <p:cNvGrpSpPr/>
              <p:nvPr/>
            </p:nvGrpSpPr>
            <p:grpSpPr>
              <a:xfrm rot="0">
                <a:off x="10011" y="4636"/>
                <a:ext cx="1578" cy="1578"/>
                <a:chOff x="10117" y="5970"/>
                <a:chExt cx="1696" cy="1696"/>
              </a:xfrm>
            </p:grpSpPr>
            <p:sp>
              <p:nvSpPr>
                <p:cNvPr id="139" name="Oval 67"/>
                <p:cNvSpPr/>
                <p:nvPr/>
              </p:nvSpPr>
              <p:spPr>
                <a:xfrm>
                  <a:off x="10117" y="5970"/>
                  <a:ext cx="1696" cy="1696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77" name="图片 176" descr="赠送 (1)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61" y="6314"/>
                  <a:ext cx="1008" cy="100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85" name="直接连接符 184"/>
            <p:cNvCxnSpPr/>
            <p:nvPr/>
          </p:nvCxnSpPr>
          <p:spPr>
            <a:xfrm flipV="1">
              <a:off x="12201" y="5196"/>
              <a:ext cx="1783" cy="23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组合 194"/>
          <p:cNvGrpSpPr/>
          <p:nvPr/>
        </p:nvGrpSpPr>
        <p:grpSpPr>
          <a:xfrm>
            <a:off x="4657725" y="3407438"/>
            <a:ext cx="3286125" cy="855345"/>
            <a:chOff x="10011" y="6937"/>
            <a:chExt cx="7648" cy="1991"/>
          </a:xfrm>
        </p:grpSpPr>
        <p:grpSp>
          <p:nvGrpSpPr>
            <p:cNvPr id="190" name="组合 189"/>
            <p:cNvGrpSpPr/>
            <p:nvPr/>
          </p:nvGrpSpPr>
          <p:grpSpPr>
            <a:xfrm>
              <a:off x="10011" y="7093"/>
              <a:ext cx="1696" cy="1696"/>
              <a:chOff x="10242" y="7093"/>
              <a:chExt cx="1696" cy="1696"/>
            </a:xfrm>
          </p:grpSpPr>
          <p:sp>
            <p:nvSpPr>
              <p:cNvPr id="187" name="Oval 67"/>
              <p:cNvSpPr/>
              <p:nvPr/>
            </p:nvSpPr>
            <p:spPr>
              <a:xfrm>
                <a:off x="10242" y="7093"/>
                <a:ext cx="1696" cy="1696"/>
              </a:xfrm>
              <a:prstGeom prst="ellipse">
                <a:avLst/>
              </a:prstGeom>
              <a:solidFill>
                <a:srgbClr val="FFFF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1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9" name="图片 188" descr="分享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5" y="7383"/>
                <a:ext cx="1190" cy="1117"/>
              </a:xfrm>
              <a:prstGeom prst="rect">
                <a:avLst/>
              </a:prstGeom>
            </p:spPr>
          </p:pic>
        </p:grpSp>
        <p:grpSp>
          <p:nvGrpSpPr>
            <p:cNvPr id="191" name="组合 190"/>
            <p:cNvGrpSpPr/>
            <p:nvPr/>
          </p:nvGrpSpPr>
          <p:grpSpPr>
            <a:xfrm>
              <a:off x="12160" y="6937"/>
              <a:ext cx="5499" cy="1991"/>
              <a:chOff x="12266" y="5516"/>
              <a:chExt cx="5499" cy="1991"/>
            </a:xfrm>
          </p:grpSpPr>
          <p:sp>
            <p:nvSpPr>
              <p:cNvPr id="192" name="Rectangle 3"/>
              <p:cNvSpPr txBox="1">
                <a:spLocks noChangeArrowheads="1"/>
              </p:cNvSpPr>
              <p:nvPr/>
            </p:nvSpPr>
            <p:spPr bwMode="auto">
              <a:xfrm>
                <a:off x="12266" y="6217"/>
                <a:ext cx="5499" cy="129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>
                  <a:lnSpc>
                    <a:spcPct val="150000"/>
                  </a:lnSpc>
                </a:pPr>
                <a:r>
                  <a:rPr lang="zh-CN" sz="1000" b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分享建立关系，享受分销奖励。</a:t>
                </a:r>
                <a:r>
                  <a:rPr lang="en-US" altLang="ko-KR" sz="1000" b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裂变粉丝增长工具，迅速扩张市场</a:t>
                </a:r>
                <a:r>
                  <a:rPr lang="zh-CN" sz="1000" b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sz="1000" b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12266" y="5516"/>
                <a:ext cx="2676" cy="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邀约卡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94" name="直接连接符 193"/>
            <p:cNvCxnSpPr/>
            <p:nvPr/>
          </p:nvCxnSpPr>
          <p:spPr>
            <a:xfrm>
              <a:off x="12307" y="7730"/>
              <a:ext cx="1710" cy="3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4653280" y="1018540"/>
            <a:ext cx="1825625" cy="3672205"/>
            <a:chOff x="9098" y="1618"/>
            <a:chExt cx="3940" cy="7924"/>
          </a:xfrm>
        </p:grpSpPr>
        <p:pic>
          <p:nvPicPr>
            <p:cNvPr id="40" name="图片 39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98" y="1618"/>
              <a:ext cx="3940" cy="79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1" y="2519"/>
              <a:ext cx="3354" cy="59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营销推广，拉新转化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90800" y="1018540"/>
            <a:ext cx="1824355" cy="3670935"/>
            <a:chOff x="4006" y="1647"/>
            <a:chExt cx="2760" cy="5554"/>
          </a:xfrm>
        </p:grpSpPr>
        <p:pic>
          <p:nvPicPr>
            <p:cNvPr id="4" name="图片 3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06" y="1647"/>
              <a:ext cx="2761" cy="555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1" name="组合 10"/>
            <p:cNvGrpSpPr/>
            <p:nvPr/>
          </p:nvGrpSpPr>
          <p:grpSpPr>
            <a:xfrm>
              <a:off x="4176" y="2270"/>
              <a:ext cx="2374" cy="4228"/>
              <a:chOff x="4176" y="2270"/>
              <a:chExt cx="2374" cy="422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6" y="2270"/>
                <a:ext cx="2375" cy="42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矩形 8"/>
              <p:cNvSpPr/>
              <p:nvPr/>
            </p:nvSpPr>
            <p:spPr>
              <a:xfrm>
                <a:off x="4939" y="3638"/>
                <a:ext cx="285" cy="1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498" y="5173"/>
                <a:ext cx="488" cy="12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92" name="Rectangle 3"/>
          <p:cNvSpPr txBox="1">
            <a:spLocks noChangeArrowheads="1"/>
          </p:cNvSpPr>
          <p:nvPr/>
        </p:nvSpPr>
        <p:spPr bwMode="auto">
          <a:xfrm>
            <a:off x="6749415" y="3145790"/>
            <a:ext cx="2025015" cy="92329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150000"/>
              </a:lnSpc>
            </a:pPr>
            <a:r>
              <a:rPr lang="zh-CN" sz="1200" b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分享建立关系，享受分销奖励。</a:t>
            </a:r>
            <a:r>
              <a:rPr lang="en-US" altLang="ko-KR" sz="1200" b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裂变粉丝增长工具，迅速扩张市场</a:t>
            </a:r>
            <a:r>
              <a:rPr lang="zh-CN" sz="1200" b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sz="1200" b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6749415" y="2644775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裂变海报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65125" y="3145790"/>
            <a:ext cx="1916430" cy="92329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150000"/>
              </a:lnSpc>
            </a:pPr>
            <a:r>
              <a:rPr lang="zh-CN" sz="1200" b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锁定用户上下级关系，有利于打造强大的团队，强化用户关系链。</a:t>
            </a:r>
            <a:endParaRPr lang="en-US" altLang="zh-CN" sz="1200" b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96010" y="2644775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分享链接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419225" y="1557655"/>
            <a:ext cx="862330" cy="862330"/>
            <a:chOff x="2321" y="2597"/>
            <a:chExt cx="1358" cy="1358"/>
          </a:xfrm>
        </p:grpSpPr>
        <p:sp>
          <p:nvSpPr>
            <p:cNvPr id="19" name="椭圆 18"/>
            <p:cNvSpPr/>
            <p:nvPr/>
          </p:nvSpPr>
          <p:spPr>
            <a:xfrm>
              <a:off x="2321" y="2597"/>
              <a:ext cx="1358" cy="13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 descr="分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7" y="2853"/>
              <a:ext cx="847" cy="84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749415" y="1557655"/>
            <a:ext cx="862330" cy="862330"/>
            <a:chOff x="11175" y="2453"/>
            <a:chExt cx="1358" cy="1358"/>
          </a:xfrm>
        </p:grpSpPr>
        <p:sp>
          <p:nvSpPr>
            <p:cNvPr id="24" name="椭圆 23"/>
            <p:cNvSpPr/>
            <p:nvPr/>
          </p:nvSpPr>
          <p:spPr>
            <a:xfrm>
              <a:off x="11175" y="2453"/>
              <a:ext cx="1358" cy="13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2" name="图片 31" descr="分销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3" y="2681"/>
              <a:ext cx="903" cy="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2D35"/>
            </a:gs>
            <a:gs pos="86000">
              <a:srgbClr val="1F4A5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3693160" y="1542617"/>
            <a:ext cx="1560830" cy="1560830"/>
            <a:chOff x="6554" y="475"/>
            <a:chExt cx="1570" cy="1570"/>
          </a:xfrm>
        </p:grpSpPr>
        <p:sp>
          <p:nvSpPr>
            <p:cNvPr id="66" name="文本框 65"/>
            <p:cNvSpPr txBox="1"/>
            <p:nvPr/>
          </p:nvSpPr>
          <p:spPr>
            <a:xfrm>
              <a:off x="6860" y="490"/>
              <a:ext cx="960" cy="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目</a:t>
              </a:r>
              <a:endParaRPr lang="zh-CN" altLang="en-US" sz="5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920" y="1124"/>
              <a:ext cx="839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FBB015"/>
                  </a:solidFill>
                </a:rPr>
                <a:t>录</a:t>
              </a:r>
              <a:endParaRPr lang="zh-CN" altLang="en-US" dirty="0">
                <a:solidFill>
                  <a:srgbClr val="FBB015"/>
                </a:solidFill>
              </a:endParaRPr>
            </a:p>
          </p:txBody>
        </p:sp>
        <p:sp>
          <p:nvSpPr>
            <p:cNvPr id="68" name="弧形 67"/>
            <p:cNvSpPr/>
            <p:nvPr/>
          </p:nvSpPr>
          <p:spPr>
            <a:xfrm>
              <a:off x="6554" y="475"/>
              <a:ext cx="1570" cy="1570"/>
            </a:xfrm>
            <a:prstGeom prst="arc">
              <a:avLst>
                <a:gd name="adj1" fmla="val 14258024"/>
                <a:gd name="adj2" fmla="val 14210211"/>
              </a:avLst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50595" y="1016837"/>
            <a:ext cx="2618740" cy="2612390"/>
            <a:chOff x="1497" y="1805"/>
            <a:chExt cx="4124" cy="4114"/>
          </a:xfrm>
        </p:grpSpPr>
        <p:sp>
          <p:nvSpPr>
            <p:cNvPr id="3" name="椭圆 14"/>
            <p:cNvSpPr/>
            <p:nvPr/>
          </p:nvSpPr>
          <p:spPr>
            <a:xfrm>
              <a:off x="1497" y="1805"/>
              <a:ext cx="4124" cy="110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17"/>
            <p:cNvSpPr/>
            <p:nvPr/>
          </p:nvSpPr>
          <p:spPr>
            <a:xfrm>
              <a:off x="1562" y="1881"/>
              <a:ext cx="3995" cy="937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lvl="0" algn="l" defTabSz="914400">
                <a:defRPr/>
              </a:pPr>
              <a:r>
                <a:rPr lang="en-US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内容付费的背景</a:t>
              </a:r>
              <a:endPara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14"/>
            <p:cNvSpPr/>
            <p:nvPr/>
          </p:nvSpPr>
          <p:spPr>
            <a:xfrm>
              <a:off x="1497" y="3308"/>
              <a:ext cx="4124" cy="1108"/>
            </a:xfrm>
            <a:prstGeom prst="roundRect">
              <a:avLst/>
            </a:prstGeom>
            <a:solidFill>
              <a:srgbClr val="BF9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17"/>
            <p:cNvSpPr/>
            <p:nvPr/>
          </p:nvSpPr>
          <p:spPr>
            <a:xfrm>
              <a:off x="1562" y="3384"/>
              <a:ext cx="3995" cy="937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微云视产品介绍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椭圆 14"/>
            <p:cNvSpPr/>
            <p:nvPr/>
          </p:nvSpPr>
          <p:spPr>
            <a:xfrm>
              <a:off x="1497" y="4811"/>
              <a:ext cx="4124" cy="1108"/>
            </a:xfrm>
            <a:prstGeom prst="roundRect">
              <a:avLst/>
            </a:prstGeom>
            <a:solidFill>
              <a:srgbClr val="BF9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椭圆 17"/>
            <p:cNvSpPr/>
            <p:nvPr/>
          </p:nvSpPr>
          <p:spPr>
            <a:xfrm>
              <a:off x="1562" y="4887"/>
              <a:ext cx="3995" cy="937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微云视功能解说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377815" y="1016837"/>
            <a:ext cx="2618740" cy="2612390"/>
            <a:chOff x="8468" y="1805"/>
            <a:chExt cx="4124" cy="4114"/>
          </a:xfrm>
        </p:grpSpPr>
        <p:sp>
          <p:nvSpPr>
            <p:cNvPr id="73" name="椭圆 14"/>
            <p:cNvSpPr/>
            <p:nvPr/>
          </p:nvSpPr>
          <p:spPr>
            <a:xfrm>
              <a:off x="8468" y="1805"/>
              <a:ext cx="4124" cy="1108"/>
            </a:xfrm>
            <a:prstGeom prst="roundRect">
              <a:avLst/>
            </a:prstGeom>
            <a:solidFill>
              <a:srgbClr val="BF9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17"/>
            <p:cNvSpPr/>
            <p:nvPr/>
          </p:nvSpPr>
          <p:spPr>
            <a:xfrm>
              <a:off x="8533" y="1881"/>
              <a:ext cx="3995" cy="937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微云视商业模式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椭圆 14"/>
            <p:cNvSpPr/>
            <p:nvPr/>
          </p:nvSpPr>
          <p:spPr>
            <a:xfrm>
              <a:off x="8468" y="3308"/>
              <a:ext cx="4124" cy="1108"/>
            </a:xfrm>
            <a:prstGeom prst="roundRect">
              <a:avLst/>
            </a:prstGeom>
            <a:solidFill>
              <a:srgbClr val="BF9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椭圆 17"/>
            <p:cNvSpPr/>
            <p:nvPr/>
          </p:nvSpPr>
          <p:spPr>
            <a:xfrm>
              <a:off x="8533" y="3384"/>
              <a:ext cx="3995" cy="937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kumimoji="0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微云视</a:t>
              </a:r>
              <a:r>
                <a:rPr kumimoji="0" 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kumimoji="0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14"/>
            <p:cNvSpPr/>
            <p:nvPr/>
          </p:nvSpPr>
          <p:spPr>
            <a:xfrm>
              <a:off x="8468" y="4811"/>
              <a:ext cx="4124" cy="1108"/>
            </a:xfrm>
            <a:prstGeom prst="roundRect">
              <a:avLst/>
            </a:prstGeom>
            <a:solidFill>
              <a:srgbClr val="BF9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17"/>
            <p:cNvSpPr/>
            <p:nvPr/>
          </p:nvSpPr>
          <p:spPr>
            <a:xfrm>
              <a:off x="8533" y="4887"/>
              <a:ext cx="3995" cy="937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kumimoji="0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微云视</a:t>
              </a:r>
              <a:r>
                <a:rPr kumimoji="0" 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  <a:endParaRPr kumimoji="0" 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 rot="0">
            <a:off x="6282055" y="840740"/>
            <a:ext cx="1948815" cy="3920490"/>
            <a:chOff x="7766" y="1557"/>
            <a:chExt cx="4037" cy="8119"/>
          </a:xfrm>
        </p:grpSpPr>
        <p:pic>
          <p:nvPicPr>
            <p:cNvPr id="3" name="图片 2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66" y="1557"/>
              <a:ext cx="4037" cy="81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8" y="2548"/>
              <a:ext cx="3435" cy="60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组合 13"/>
          <p:cNvGrpSpPr/>
          <p:nvPr/>
        </p:nvGrpSpPr>
        <p:grpSpPr>
          <a:xfrm>
            <a:off x="813435" y="841375"/>
            <a:ext cx="1947545" cy="3919855"/>
            <a:chOff x="3206" y="1574"/>
            <a:chExt cx="4294" cy="8638"/>
          </a:xfrm>
        </p:grpSpPr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6" y="1574"/>
              <a:ext cx="4295" cy="863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0" y="2641"/>
              <a:ext cx="3661" cy="64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组合 12"/>
          <p:cNvGrpSpPr/>
          <p:nvPr/>
        </p:nvGrpSpPr>
        <p:grpSpPr>
          <a:xfrm>
            <a:off x="4873754" y="2850076"/>
            <a:ext cx="3118600" cy="702213"/>
            <a:chOff x="9874" y="6265"/>
            <a:chExt cx="6756" cy="1521"/>
          </a:xfrm>
        </p:grpSpPr>
        <p:sp>
          <p:nvSpPr>
            <p:cNvPr id="22" name="矩形 21"/>
            <p:cNvSpPr/>
            <p:nvPr/>
          </p:nvSpPr>
          <p:spPr>
            <a:xfrm>
              <a:off x="13279" y="6265"/>
              <a:ext cx="3351" cy="152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cxnSp>
          <p:nvCxnSpPr>
            <p:cNvPr id="26" name="肘形连接符 25"/>
            <p:cNvCxnSpPr>
              <a:endCxn id="29" idx="0"/>
            </p:cNvCxnSpPr>
            <p:nvPr/>
          </p:nvCxnSpPr>
          <p:spPr>
            <a:xfrm rot="10800000" flipV="1">
              <a:off x="9874" y="6440"/>
              <a:ext cx="3405" cy="959"/>
            </a:xfrm>
            <a:prstGeom prst="bentConnector2">
              <a:avLst/>
            </a:prstGeom>
            <a:ln w="28575" cmpd="sng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2937510" y="1292233"/>
            <a:ext cx="2344420" cy="1029520"/>
            <a:chOff x="5836" y="2489"/>
            <a:chExt cx="5081" cy="2231"/>
          </a:xfrm>
        </p:grpSpPr>
        <p:grpSp>
          <p:nvGrpSpPr>
            <p:cNvPr id="20" name="组合 19"/>
            <p:cNvGrpSpPr/>
            <p:nvPr/>
          </p:nvGrpSpPr>
          <p:grpSpPr>
            <a:xfrm>
              <a:off x="5913" y="2489"/>
              <a:ext cx="5004" cy="2130"/>
              <a:chOff x="486" y="3508"/>
              <a:chExt cx="5004" cy="2130"/>
            </a:xfrm>
          </p:grpSpPr>
          <p:sp>
            <p:nvSpPr>
              <p:cNvPr id="16" name="文本框 5"/>
              <p:cNvSpPr txBox="1"/>
              <p:nvPr/>
            </p:nvSpPr>
            <p:spPr>
              <a:xfrm>
                <a:off x="486" y="3508"/>
                <a:ext cx="5004" cy="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普通红包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拼手气红包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5"/>
              <p:cNvSpPr txBox="1"/>
              <p:nvPr/>
            </p:nvSpPr>
            <p:spPr>
              <a:xfrm>
                <a:off x="486" y="4439"/>
                <a:ext cx="5004" cy="1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用户在观看过程中可以群发红包给大家抢，活跃直播氛围。</a:t>
                </a: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>
              <a:off x="5836" y="2489"/>
              <a:ext cx="5058" cy="223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00145" y="3373755"/>
            <a:ext cx="2348691" cy="968145"/>
            <a:chOff x="7665" y="6593"/>
            <a:chExt cx="5090" cy="2098"/>
          </a:xfrm>
        </p:grpSpPr>
        <p:grpSp>
          <p:nvGrpSpPr>
            <p:cNvPr id="21" name="组合 20"/>
            <p:cNvGrpSpPr/>
            <p:nvPr/>
          </p:nvGrpSpPr>
          <p:grpSpPr>
            <a:xfrm>
              <a:off x="7798" y="6729"/>
              <a:ext cx="4957" cy="1811"/>
              <a:chOff x="11294" y="3917"/>
              <a:chExt cx="4957" cy="1811"/>
            </a:xfrm>
          </p:grpSpPr>
          <p:sp>
            <p:nvSpPr>
              <p:cNvPr id="17" name="文本框 5"/>
              <p:cNvSpPr txBox="1"/>
              <p:nvPr/>
            </p:nvSpPr>
            <p:spPr>
              <a:xfrm>
                <a:off x="11294" y="4529"/>
                <a:ext cx="4957" cy="1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多种任务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“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吸粉纳新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”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活跃消费场景氛围，提高转化率与关注度。</a:t>
                </a: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2608" y="3917"/>
                <a:ext cx="2329" cy="7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dist"/>
                <a:r>
                  <a: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任务红包</a:t>
                </a:r>
                <a:endPara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9" name="圆角矩形 28"/>
            <p:cNvSpPr/>
            <p:nvPr/>
          </p:nvSpPr>
          <p:spPr>
            <a:xfrm>
              <a:off x="7665" y="6593"/>
              <a:ext cx="5085" cy="209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</p:grpSp>
      <p:cxnSp>
        <p:nvCxnSpPr>
          <p:cNvPr id="32" name="肘形连接符 31"/>
          <p:cNvCxnSpPr/>
          <p:nvPr/>
        </p:nvCxnSpPr>
        <p:spPr>
          <a:xfrm flipV="1">
            <a:off x="2618105" y="2317115"/>
            <a:ext cx="1473200" cy="622300"/>
          </a:xfrm>
          <a:prstGeom prst="bentConnector2">
            <a:avLst/>
          </a:prstGeom>
          <a:ln w="28575" cmpd="sng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营销推广，拉新转化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营销推广，拉新转化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352030" y="1671320"/>
            <a:ext cx="1165225" cy="1051560"/>
            <a:chOff x="12500" y="3323"/>
            <a:chExt cx="2355" cy="2124"/>
          </a:xfrm>
        </p:grpSpPr>
        <p:sp>
          <p:nvSpPr>
            <p:cNvPr id="6" name="椭圆 5"/>
            <p:cNvSpPr/>
            <p:nvPr/>
          </p:nvSpPr>
          <p:spPr>
            <a:xfrm>
              <a:off x="12615" y="3323"/>
              <a:ext cx="2124" cy="21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500" y="4095"/>
              <a:ext cx="2355" cy="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兑换零钱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5970666" y="1671320"/>
            <a:ext cx="1218565" cy="1051560"/>
            <a:chOff x="6819" y="3717"/>
            <a:chExt cx="1987" cy="1714"/>
          </a:xfrm>
        </p:grpSpPr>
        <p:sp>
          <p:nvSpPr>
            <p:cNvPr id="18" name="椭圆 17"/>
            <p:cNvSpPr/>
            <p:nvPr/>
          </p:nvSpPr>
          <p:spPr>
            <a:xfrm>
              <a:off x="6944" y="3717"/>
              <a:ext cx="1714" cy="171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819" y="4340"/>
              <a:ext cx="1987" cy="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满赠送积分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96185" y="1088390"/>
            <a:ext cx="1845310" cy="3712845"/>
            <a:chOff x="6117" y="1947"/>
            <a:chExt cx="3728" cy="7500"/>
          </a:xfrm>
        </p:grpSpPr>
        <p:pic>
          <p:nvPicPr>
            <p:cNvPr id="24" name="图片 23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17" y="1947"/>
              <a:ext cx="3728" cy="75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图片 2" descr="积分兑换积-窗口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" y="2831"/>
              <a:ext cx="3189" cy="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6" name="组合 25"/>
          <p:cNvGrpSpPr/>
          <p:nvPr/>
        </p:nvGrpSpPr>
        <p:grpSpPr>
          <a:xfrm>
            <a:off x="435610" y="1088390"/>
            <a:ext cx="1845310" cy="3712845"/>
            <a:chOff x="1083" y="1947"/>
            <a:chExt cx="3728" cy="7500"/>
          </a:xfrm>
        </p:grpSpPr>
        <p:pic>
          <p:nvPicPr>
            <p:cNvPr id="2" name="图片 1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83" y="1947"/>
              <a:ext cx="3728" cy="75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6" y="2808"/>
              <a:ext cx="3271" cy="57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文本框 10"/>
          <p:cNvSpPr txBox="1"/>
          <p:nvPr/>
        </p:nvSpPr>
        <p:spPr>
          <a:xfrm>
            <a:off x="5689600" y="1065530"/>
            <a:ext cx="1767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区块链积分</a:t>
            </a:r>
            <a:endParaRPr lang="zh-CN" altLang="en-US" sz="24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28515" y="1671320"/>
            <a:ext cx="1165860" cy="1051560"/>
            <a:chOff x="12500" y="3323"/>
            <a:chExt cx="2355" cy="2124"/>
          </a:xfrm>
        </p:grpSpPr>
        <p:sp>
          <p:nvSpPr>
            <p:cNvPr id="13" name="椭圆 12"/>
            <p:cNvSpPr/>
            <p:nvPr/>
          </p:nvSpPr>
          <p:spPr>
            <a:xfrm>
              <a:off x="12615" y="3323"/>
              <a:ext cx="2124" cy="21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500" y="4095"/>
              <a:ext cx="2355" cy="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积分升值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9605" y="3029637"/>
            <a:ext cx="1850390" cy="1097816"/>
            <a:chOff x="12078" y="6486"/>
            <a:chExt cx="3738" cy="2217"/>
          </a:xfrm>
        </p:grpSpPr>
        <p:sp>
          <p:nvSpPr>
            <p:cNvPr id="16" name="文本框 15"/>
            <p:cNvSpPr txBox="1"/>
            <p:nvPr/>
          </p:nvSpPr>
          <p:spPr>
            <a:xfrm>
              <a:off x="12078" y="6486"/>
              <a:ext cx="3722" cy="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提升推广的积极性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078" y="7316"/>
              <a:ext cx="3722" cy="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提高内容的转化率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094" y="8146"/>
              <a:ext cx="3722" cy="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Ø"/>
              </a:pP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构建资源交互闭环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1280160" y="1231265"/>
            <a:ext cx="6583680" cy="175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如何维护粉丝和提高用户粘性？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zh-CN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（助学工具）</a:t>
            </a:r>
            <a:endParaRPr lang="zh-CN" altLang="zh-CN" sz="36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227965" y="1003935"/>
            <a:ext cx="1788160" cy="3597729"/>
            <a:chOff x="5637" y="1439"/>
            <a:chExt cx="3940" cy="7925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37" y="1439"/>
              <a:ext cx="3940" cy="79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图片 3" descr="A02线下课程-选择票券(弹窗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6" y="2360"/>
              <a:ext cx="3369" cy="5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" name="组合 6"/>
          <p:cNvGrpSpPr/>
          <p:nvPr/>
        </p:nvGrpSpPr>
        <p:grpSpPr>
          <a:xfrm>
            <a:off x="2220595" y="1003935"/>
            <a:ext cx="1788160" cy="3597910"/>
            <a:chOff x="5977" y="1876"/>
            <a:chExt cx="3940" cy="7925"/>
          </a:xfrm>
        </p:grpSpPr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977" y="1876"/>
              <a:ext cx="3940" cy="79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7" y="2782"/>
              <a:ext cx="3391" cy="5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7" name="文本框 46"/>
          <p:cNvSpPr txBox="1"/>
          <p:nvPr/>
        </p:nvSpPr>
        <p:spPr>
          <a:xfrm>
            <a:off x="4293870" y="3756025"/>
            <a:ext cx="4082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线上线下结合，打造“名师+独特课程定位+包装”，完整的产品服务链条提升课程价值，提高机构核心竞争力。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208145" y="1203207"/>
            <a:ext cx="4168140" cy="2239031"/>
            <a:chOff x="7050" y="1278"/>
            <a:chExt cx="6997" cy="3759"/>
          </a:xfrm>
        </p:grpSpPr>
        <p:cxnSp>
          <p:nvCxnSpPr>
            <p:cNvPr id="16" name="直接箭头连接符 15"/>
            <p:cNvCxnSpPr>
              <a:stCxn id="13" idx="6"/>
            </p:cNvCxnSpPr>
            <p:nvPr/>
          </p:nvCxnSpPr>
          <p:spPr>
            <a:xfrm>
              <a:off x="10287" y="2996"/>
              <a:ext cx="1454" cy="23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圆角矩形 17"/>
            <p:cNvSpPr/>
            <p:nvPr/>
          </p:nvSpPr>
          <p:spPr>
            <a:xfrm>
              <a:off x="11786" y="2639"/>
              <a:ext cx="1491" cy="71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780" y="2736"/>
              <a:ext cx="1503" cy="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线下课程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箭头连接符 23"/>
            <p:cNvCxnSpPr>
              <a:stCxn id="21" idx="3"/>
              <a:endCxn id="18" idx="0"/>
            </p:cNvCxnSpPr>
            <p:nvPr/>
          </p:nvCxnSpPr>
          <p:spPr>
            <a:xfrm>
              <a:off x="9516" y="1521"/>
              <a:ext cx="3017" cy="1118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0550" y="1521"/>
              <a:ext cx="1973" cy="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互相导流</a:t>
              </a:r>
              <a:endPara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706" y="3372"/>
              <a:ext cx="5341" cy="1664"/>
              <a:chOff x="11326" y="4103"/>
              <a:chExt cx="6864" cy="2138"/>
            </a:xfrm>
          </p:grpSpPr>
          <p:cxnSp>
            <p:nvCxnSpPr>
              <p:cNvPr id="35" name="直接箭头连接符 34"/>
              <p:cNvCxnSpPr/>
              <p:nvPr/>
            </p:nvCxnSpPr>
            <p:spPr>
              <a:xfrm>
                <a:off x="16231" y="4103"/>
                <a:ext cx="15" cy="95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16302" y="4386"/>
                <a:ext cx="1888" cy="52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00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二维码核销</a:t>
                </a:r>
                <a:endPara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1326" y="4340"/>
                <a:ext cx="5917" cy="1901"/>
                <a:chOff x="11326" y="4340"/>
                <a:chExt cx="5917" cy="1901"/>
              </a:xfrm>
            </p:grpSpPr>
            <p:grpSp>
              <p:nvGrpSpPr>
                <p:cNvPr id="33" name="组合 32"/>
                <p:cNvGrpSpPr/>
                <p:nvPr/>
              </p:nvGrpSpPr>
              <p:grpSpPr>
                <a:xfrm rot="0">
                  <a:off x="15312" y="5094"/>
                  <a:ext cx="1931" cy="881"/>
                  <a:chOff x="13961" y="4516"/>
                  <a:chExt cx="1931" cy="881"/>
                </a:xfrm>
              </p:grpSpPr>
              <p:sp>
                <p:nvSpPr>
                  <p:cNvPr id="28" name="圆角矩形 27"/>
                  <p:cNvSpPr/>
                  <p:nvPr/>
                </p:nvSpPr>
                <p:spPr>
                  <a:xfrm>
                    <a:off x="13968" y="4516"/>
                    <a:ext cx="1915" cy="881"/>
                  </a:xfrm>
                  <a:prstGeom prst="round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00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3961" y="4619"/>
                    <a:ext cx="1931" cy="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zh-CN" altLang="en-US" sz="1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票券</a:t>
                    </a:r>
                    <a:endParaRPr lang="zh-CN" altLang="en-US" sz="14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7" name="右大括号 36"/>
                <p:cNvSpPr/>
                <p:nvPr/>
              </p:nvSpPr>
              <p:spPr>
                <a:xfrm>
                  <a:off x="15010" y="4801"/>
                  <a:ext cx="243" cy="1440"/>
                </a:xfrm>
                <a:prstGeom prst="rightBrace">
                  <a:avLst>
                    <a:gd name="adj1" fmla="val 72536"/>
                    <a:gd name="adj2" fmla="val 50000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14026" y="4801"/>
                  <a:ext cx="1080" cy="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免费</a:t>
                  </a:r>
                  <a:endPara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14026" y="5712"/>
                  <a:ext cx="1080" cy="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付费</a:t>
                  </a:r>
                  <a:endPara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1326" y="5112"/>
                  <a:ext cx="1702" cy="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200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消费</a:t>
                  </a:r>
                  <a:endParaRPr lang="zh-CN" altLang="en-US" sz="120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cxnSp>
              <p:nvCxnSpPr>
                <p:cNvPr id="44" name="直接连接符 43"/>
                <p:cNvCxnSpPr>
                  <a:stCxn id="13" idx="4"/>
                </p:cNvCxnSpPr>
                <p:nvPr/>
              </p:nvCxnSpPr>
              <p:spPr>
                <a:xfrm>
                  <a:off x="12640" y="4340"/>
                  <a:ext cx="25" cy="117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直接箭头连接符 44"/>
              <p:cNvCxnSpPr/>
              <p:nvPr/>
            </p:nvCxnSpPr>
            <p:spPr>
              <a:xfrm>
                <a:off x="12657" y="5509"/>
                <a:ext cx="1233" cy="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/>
            <p:cNvGrpSpPr/>
            <p:nvPr/>
          </p:nvGrpSpPr>
          <p:grpSpPr>
            <a:xfrm>
              <a:off x="7050" y="1278"/>
              <a:ext cx="3238" cy="2279"/>
              <a:chOff x="9775" y="1927"/>
              <a:chExt cx="4160" cy="2928"/>
            </a:xfrm>
          </p:grpSpPr>
          <p:grpSp>
            <p:nvGrpSpPr>
              <p:cNvPr id="11" name="组合 10"/>
              <p:cNvGrpSpPr/>
              <p:nvPr/>
            </p:nvGrpSpPr>
            <p:grpSpPr>
              <a:xfrm rot="0">
                <a:off x="9775" y="3415"/>
                <a:ext cx="1440" cy="1440"/>
                <a:chOff x="10139" y="3217"/>
                <a:chExt cx="1440" cy="1440"/>
              </a:xfrm>
            </p:grpSpPr>
            <p:sp>
              <p:nvSpPr>
                <p:cNvPr id="8" name="椭圆 7"/>
                <p:cNvSpPr/>
                <p:nvPr/>
              </p:nvSpPr>
              <p:spPr>
                <a:xfrm>
                  <a:off x="10139" y="3217"/>
                  <a:ext cx="1440" cy="144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10198" y="3647"/>
                  <a:ext cx="1323" cy="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机构</a:t>
                  </a:r>
                  <a:endParaRPr lang="zh-CN" altLang="en-US" sz="1400" b="1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 rot="0">
                <a:off x="12495" y="3415"/>
                <a:ext cx="1440" cy="1440"/>
                <a:chOff x="10139" y="3217"/>
                <a:chExt cx="1440" cy="144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10139" y="3217"/>
                  <a:ext cx="1440" cy="144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10198" y="3647"/>
                  <a:ext cx="1323" cy="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用户</a:t>
                  </a:r>
                  <a:endParaRPr lang="zh-CN" altLang="en-US" sz="1400" b="1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5" name="直接箭头连接符 14"/>
              <p:cNvCxnSpPr/>
              <p:nvPr/>
            </p:nvCxnSpPr>
            <p:spPr>
              <a:xfrm>
                <a:off x="11202" y="4136"/>
                <a:ext cx="12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11066" y="3447"/>
                <a:ext cx="1702" cy="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推广</a:t>
                </a:r>
                <a:endParaRPr lang="zh-CN" altLang="en-US" sz="12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 rot="0">
                <a:off x="11024" y="1927"/>
                <a:ext cx="1919" cy="624"/>
                <a:chOff x="11024" y="1441"/>
                <a:chExt cx="1919" cy="624"/>
              </a:xfrm>
            </p:grpSpPr>
            <p:sp>
              <p:nvSpPr>
                <p:cNvPr id="21" name="圆角矩形 20"/>
                <p:cNvSpPr/>
                <p:nvPr/>
              </p:nvSpPr>
              <p:spPr>
                <a:xfrm>
                  <a:off x="11028" y="1441"/>
                  <a:ext cx="1915" cy="624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11024" y="1463"/>
                  <a:ext cx="1853" cy="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线上课程</a:t>
                  </a:r>
                  <a:endPara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49" name="直接连接符 48"/>
              <p:cNvCxnSpPr/>
              <p:nvPr/>
            </p:nvCxnSpPr>
            <p:spPr>
              <a:xfrm flipV="1">
                <a:off x="11887" y="2579"/>
                <a:ext cx="15" cy="10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线下课程/活动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5123815" y="807085"/>
            <a:ext cx="1785620" cy="3590925"/>
            <a:chOff x="1639" y="1649"/>
            <a:chExt cx="3940" cy="7924"/>
          </a:xfrm>
        </p:grpSpPr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39" y="1649"/>
              <a:ext cx="3940" cy="79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图片 2" descr="职场知识问答-答主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4" y="2539"/>
              <a:ext cx="3377" cy="6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" name="组合 1"/>
          <p:cNvGrpSpPr/>
          <p:nvPr/>
        </p:nvGrpSpPr>
        <p:grpSpPr>
          <a:xfrm>
            <a:off x="7016115" y="807085"/>
            <a:ext cx="1785620" cy="3590925"/>
            <a:chOff x="14061" y="1481"/>
            <a:chExt cx="3940" cy="7924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061" y="1481"/>
              <a:ext cx="3940" cy="79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61" y="2371"/>
              <a:ext cx="3428" cy="6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8" name="object 132"/>
          <p:cNvSpPr/>
          <p:nvPr/>
        </p:nvSpPr>
        <p:spPr>
          <a:xfrm>
            <a:off x="1379855" y="2779395"/>
            <a:ext cx="149860" cy="7620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303275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DBFF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6" name="组合 5"/>
          <p:cNvGrpSpPr/>
          <p:nvPr/>
        </p:nvGrpSpPr>
        <p:grpSpPr>
          <a:xfrm rot="0">
            <a:off x="482600" y="1141730"/>
            <a:ext cx="4606925" cy="1939925"/>
            <a:chOff x="1989" y="2251"/>
            <a:chExt cx="16522" cy="6956"/>
          </a:xfrm>
        </p:grpSpPr>
        <p:sp>
          <p:nvSpPr>
            <p:cNvPr id="104" name="object 122"/>
            <p:cNvSpPr/>
            <p:nvPr/>
          </p:nvSpPr>
          <p:spPr>
            <a:xfrm>
              <a:off x="5778" y="6297"/>
              <a:ext cx="2767" cy="27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62" name="object 79"/>
            <p:cNvSpPr/>
            <p:nvPr/>
          </p:nvSpPr>
          <p:spPr>
            <a:xfrm>
              <a:off x="7393" y="2390"/>
              <a:ext cx="4243" cy="36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90" name="object 108"/>
            <p:cNvSpPr/>
            <p:nvPr/>
          </p:nvSpPr>
          <p:spPr>
            <a:xfrm>
              <a:off x="10491" y="6297"/>
              <a:ext cx="2767" cy="27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60" name="object 77"/>
            <p:cNvSpPr txBox="1"/>
            <p:nvPr/>
          </p:nvSpPr>
          <p:spPr>
            <a:xfrm>
              <a:off x="8287" y="2753"/>
              <a:ext cx="2706" cy="14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p>
              <a:pPr marL="12700" algn="ctr">
                <a:lnSpc>
                  <a:spcPts val="3100"/>
                </a:lnSpc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答主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3" name="object 80"/>
            <p:cNvSpPr/>
            <p:nvPr/>
          </p:nvSpPr>
          <p:spPr>
            <a:xfrm>
              <a:off x="10089" y="8300"/>
              <a:ext cx="101" cy="73"/>
            </a:xfrm>
            <a:custGeom>
              <a:avLst/>
              <a:gdLst/>
              <a:ahLst/>
              <a:cxnLst/>
              <a:rect l="l" t="t" r="r" b="b"/>
              <a:pathLst>
                <a:path w="64134" h="46354">
                  <a:moveTo>
                    <a:pt x="63627" y="0"/>
                  </a:moveTo>
                  <a:lnTo>
                    <a:pt x="0" y="0"/>
                  </a:lnTo>
                  <a:lnTo>
                    <a:pt x="0" y="46355"/>
                  </a:lnTo>
                  <a:lnTo>
                    <a:pt x="63627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64" name="object 81"/>
            <p:cNvSpPr/>
            <p:nvPr/>
          </p:nvSpPr>
          <p:spPr>
            <a:xfrm>
              <a:off x="9994" y="8119"/>
              <a:ext cx="269" cy="182"/>
            </a:xfrm>
            <a:custGeom>
              <a:avLst/>
              <a:gdLst/>
              <a:ahLst/>
              <a:cxnLst/>
              <a:rect l="l" t="t" r="r" b="b"/>
              <a:pathLst>
                <a:path w="170815" h="115570">
                  <a:moveTo>
                    <a:pt x="59816" y="0"/>
                  </a:moveTo>
                  <a:lnTo>
                    <a:pt x="59816" y="46227"/>
                  </a:lnTo>
                  <a:lnTo>
                    <a:pt x="0" y="46227"/>
                  </a:lnTo>
                  <a:lnTo>
                    <a:pt x="0" y="115188"/>
                  </a:lnTo>
                  <a:lnTo>
                    <a:pt x="123444" y="115188"/>
                  </a:lnTo>
                  <a:lnTo>
                    <a:pt x="170814" y="80771"/>
                  </a:lnTo>
                  <a:lnTo>
                    <a:pt x="59816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65" name="object 82"/>
            <p:cNvSpPr/>
            <p:nvPr/>
          </p:nvSpPr>
          <p:spPr>
            <a:xfrm>
              <a:off x="9924" y="8191"/>
              <a:ext cx="0" cy="108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59435">
              <a:solidFill>
                <a:srgbClr val="00DB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66" name="object 83"/>
            <p:cNvSpPr/>
            <p:nvPr/>
          </p:nvSpPr>
          <p:spPr>
            <a:xfrm>
              <a:off x="9822" y="8191"/>
              <a:ext cx="0" cy="111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3"/>
                  </a:lnTo>
                </a:path>
              </a:pathLst>
            </a:custGeom>
            <a:ln w="45720">
              <a:solidFill>
                <a:srgbClr val="00DB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67" name="object 84"/>
            <p:cNvSpPr/>
            <p:nvPr/>
          </p:nvSpPr>
          <p:spPr>
            <a:xfrm>
              <a:off x="8890" y="8191"/>
              <a:ext cx="869" cy="111"/>
            </a:xfrm>
            <a:custGeom>
              <a:avLst/>
              <a:gdLst/>
              <a:ahLst/>
              <a:cxnLst/>
              <a:rect l="l" t="t" r="r" b="b"/>
              <a:pathLst>
                <a:path w="551814" h="70485">
                  <a:moveTo>
                    <a:pt x="551688" y="0"/>
                  </a:moveTo>
                  <a:lnTo>
                    <a:pt x="0" y="253"/>
                  </a:lnTo>
                  <a:lnTo>
                    <a:pt x="0" y="70103"/>
                  </a:lnTo>
                  <a:lnTo>
                    <a:pt x="551688" y="69850"/>
                  </a:lnTo>
                  <a:lnTo>
                    <a:pt x="551688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72" name="object 90"/>
            <p:cNvSpPr/>
            <p:nvPr/>
          </p:nvSpPr>
          <p:spPr>
            <a:xfrm>
              <a:off x="9630" y="2251"/>
              <a:ext cx="1529" cy="3048"/>
            </a:xfrm>
            <a:custGeom>
              <a:avLst/>
              <a:gdLst/>
              <a:ahLst/>
              <a:cxnLst/>
              <a:rect l="l" t="t" r="r" b="b"/>
              <a:pathLst>
                <a:path w="970915" h="1935479">
                  <a:moveTo>
                    <a:pt x="3301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5079"/>
                  </a:lnTo>
                  <a:lnTo>
                    <a:pt x="1524" y="6603"/>
                  </a:lnTo>
                  <a:lnTo>
                    <a:pt x="3301" y="6603"/>
                  </a:lnTo>
                  <a:lnTo>
                    <a:pt x="82041" y="9778"/>
                  </a:lnTo>
                  <a:lnTo>
                    <a:pt x="159003" y="19176"/>
                  </a:lnTo>
                  <a:lnTo>
                    <a:pt x="233933" y="34544"/>
                  </a:lnTo>
                  <a:lnTo>
                    <a:pt x="306704" y="55752"/>
                  </a:lnTo>
                  <a:lnTo>
                    <a:pt x="376935" y="82296"/>
                  </a:lnTo>
                  <a:lnTo>
                    <a:pt x="444500" y="114046"/>
                  </a:lnTo>
                  <a:lnTo>
                    <a:pt x="509016" y="150875"/>
                  </a:lnTo>
                  <a:lnTo>
                    <a:pt x="570356" y="192277"/>
                  </a:lnTo>
                  <a:lnTo>
                    <a:pt x="628269" y="238251"/>
                  </a:lnTo>
                  <a:lnTo>
                    <a:pt x="682371" y="288416"/>
                  </a:lnTo>
                  <a:lnTo>
                    <a:pt x="732535" y="342646"/>
                  </a:lnTo>
                  <a:lnTo>
                    <a:pt x="778509" y="400431"/>
                  </a:lnTo>
                  <a:lnTo>
                    <a:pt x="820038" y="461772"/>
                  </a:lnTo>
                  <a:lnTo>
                    <a:pt x="856742" y="526414"/>
                  </a:lnTo>
                  <a:lnTo>
                    <a:pt x="888492" y="593978"/>
                  </a:lnTo>
                  <a:lnTo>
                    <a:pt x="915034" y="664210"/>
                  </a:lnTo>
                  <a:lnTo>
                    <a:pt x="936244" y="736981"/>
                  </a:lnTo>
                  <a:lnTo>
                    <a:pt x="951610" y="812038"/>
                  </a:lnTo>
                  <a:lnTo>
                    <a:pt x="961008" y="889000"/>
                  </a:lnTo>
                  <a:lnTo>
                    <a:pt x="964183" y="967739"/>
                  </a:lnTo>
                  <a:lnTo>
                    <a:pt x="961008" y="1046479"/>
                  </a:lnTo>
                  <a:lnTo>
                    <a:pt x="951610" y="1123441"/>
                  </a:lnTo>
                  <a:lnTo>
                    <a:pt x="936244" y="1198372"/>
                  </a:lnTo>
                  <a:lnTo>
                    <a:pt x="915034" y="1271142"/>
                  </a:lnTo>
                  <a:lnTo>
                    <a:pt x="888492" y="1341501"/>
                  </a:lnTo>
                  <a:lnTo>
                    <a:pt x="856742" y="1409064"/>
                  </a:lnTo>
                  <a:lnTo>
                    <a:pt x="820038" y="1473581"/>
                  </a:lnTo>
                  <a:lnTo>
                    <a:pt x="778509" y="1535049"/>
                  </a:lnTo>
                  <a:lnTo>
                    <a:pt x="732535" y="1592834"/>
                  </a:lnTo>
                  <a:lnTo>
                    <a:pt x="682371" y="1647063"/>
                  </a:lnTo>
                  <a:lnTo>
                    <a:pt x="628269" y="1697227"/>
                  </a:lnTo>
                  <a:lnTo>
                    <a:pt x="570356" y="1743202"/>
                  </a:lnTo>
                  <a:lnTo>
                    <a:pt x="509016" y="1784603"/>
                  </a:lnTo>
                  <a:lnTo>
                    <a:pt x="444500" y="1821434"/>
                  </a:lnTo>
                  <a:lnTo>
                    <a:pt x="376935" y="1853184"/>
                  </a:lnTo>
                  <a:lnTo>
                    <a:pt x="306704" y="1879727"/>
                  </a:lnTo>
                  <a:lnTo>
                    <a:pt x="233933" y="1900936"/>
                  </a:lnTo>
                  <a:lnTo>
                    <a:pt x="159003" y="1916302"/>
                  </a:lnTo>
                  <a:lnTo>
                    <a:pt x="82041" y="1925701"/>
                  </a:lnTo>
                  <a:lnTo>
                    <a:pt x="3301" y="1928876"/>
                  </a:lnTo>
                  <a:lnTo>
                    <a:pt x="1524" y="1928876"/>
                  </a:lnTo>
                  <a:lnTo>
                    <a:pt x="0" y="1930400"/>
                  </a:lnTo>
                  <a:lnTo>
                    <a:pt x="0" y="1933956"/>
                  </a:lnTo>
                  <a:lnTo>
                    <a:pt x="1524" y="1935479"/>
                  </a:lnTo>
                  <a:lnTo>
                    <a:pt x="3301" y="1935479"/>
                  </a:lnTo>
                  <a:lnTo>
                    <a:pt x="82550" y="1932304"/>
                  </a:lnTo>
                  <a:lnTo>
                    <a:pt x="160019" y="1922779"/>
                  </a:lnTo>
                  <a:lnTo>
                    <a:pt x="235584" y="1907286"/>
                  </a:lnTo>
                  <a:lnTo>
                    <a:pt x="308736" y="1886077"/>
                  </a:lnTo>
                  <a:lnTo>
                    <a:pt x="379475" y="1859279"/>
                  </a:lnTo>
                  <a:lnTo>
                    <a:pt x="447548" y="1827276"/>
                  </a:lnTo>
                  <a:lnTo>
                    <a:pt x="512572" y="1790319"/>
                  </a:lnTo>
                  <a:lnTo>
                    <a:pt x="574294" y="1748536"/>
                  </a:lnTo>
                  <a:lnTo>
                    <a:pt x="632586" y="1702181"/>
                  </a:lnTo>
                  <a:lnTo>
                    <a:pt x="687070" y="1651762"/>
                  </a:lnTo>
                  <a:lnTo>
                    <a:pt x="737616" y="1597152"/>
                  </a:lnTo>
                  <a:lnTo>
                    <a:pt x="783844" y="1538859"/>
                  </a:lnTo>
                  <a:lnTo>
                    <a:pt x="825626" y="1477137"/>
                  </a:lnTo>
                  <a:lnTo>
                    <a:pt x="862583" y="1412113"/>
                  </a:lnTo>
                  <a:lnTo>
                    <a:pt x="894587" y="1344040"/>
                  </a:lnTo>
                  <a:lnTo>
                    <a:pt x="921384" y="1273302"/>
                  </a:lnTo>
                  <a:lnTo>
                    <a:pt x="942594" y="1200023"/>
                  </a:lnTo>
                  <a:lnTo>
                    <a:pt x="958087" y="1124458"/>
                  </a:lnTo>
                  <a:lnTo>
                    <a:pt x="967612" y="1046988"/>
                  </a:lnTo>
                  <a:lnTo>
                    <a:pt x="970787" y="967739"/>
                  </a:lnTo>
                  <a:lnTo>
                    <a:pt x="967612" y="888491"/>
                  </a:lnTo>
                  <a:lnTo>
                    <a:pt x="958087" y="811022"/>
                  </a:lnTo>
                  <a:lnTo>
                    <a:pt x="942594" y="735457"/>
                  </a:lnTo>
                  <a:lnTo>
                    <a:pt x="921384" y="662177"/>
                  </a:lnTo>
                  <a:lnTo>
                    <a:pt x="894587" y="591438"/>
                  </a:lnTo>
                  <a:lnTo>
                    <a:pt x="862583" y="523366"/>
                  </a:lnTo>
                  <a:lnTo>
                    <a:pt x="825626" y="458342"/>
                  </a:lnTo>
                  <a:lnTo>
                    <a:pt x="783844" y="396621"/>
                  </a:lnTo>
                  <a:lnTo>
                    <a:pt x="737616" y="338327"/>
                  </a:lnTo>
                  <a:lnTo>
                    <a:pt x="687070" y="283717"/>
                  </a:lnTo>
                  <a:lnTo>
                    <a:pt x="632586" y="233172"/>
                  </a:lnTo>
                  <a:lnTo>
                    <a:pt x="574294" y="186944"/>
                  </a:lnTo>
                  <a:lnTo>
                    <a:pt x="512572" y="145161"/>
                  </a:lnTo>
                  <a:lnTo>
                    <a:pt x="447548" y="108203"/>
                  </a:lnTo>
                  <a:lnTo>
                    <a:pt x="379475" y="76200"/>
                  </a:lnTo>
                  <a:lnTo>
                    <a:pt x="308736" y="49402"/>
                  </a:lnTo>
                  <a:lnTo>
                    <a:pt x="235584" y="28194"/>
                  </a:lnTo>
                  <a:lnTo>
                    <a:pt x="160019" y="12700"/>
                  </a:lnTo>
                  <a:lnTo>
                    <a:pt x="82550" y="3175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73" name="object 91"/>
            <p:cNvSpPr/>
            <p:nvPr/>
          </p:nvSpPr>
          <p:spPr>
            <a:xfrm>
              <a:off x="9630" y="3780"/>
              <a:ext cx="1464" cy="1464"/>
            </a:xfrm>
            <a:custGeom>
              <a:avLst/>
              <a:gdLst/>
              <a:ahLst/>
              <a:cxnLst/>
              <a:rect l="l" t="t" r="r" b="b"/>
              <a:pathLst>
                <a:path w="929640" h="929639">
                  <a:moveTo>
                    <a:pt x="928116" y="0"/>
                  </a:moveTo>
                  <a:lnTo>
                    <a:pt x="924559" y="0"/>
                  </a:lnTo>
                  <a:lnTo>
                    <a:pt x="923035" y="1524"/>
                  </a:lnTo>
                  <a:lnTo>
                    <a:pt x="923035" y="3301"/>
                  </a:lnTo>
                  <a:lnTo>
                    <a:pt x="919987" y="78612"/>
                  </a:lnTo>
                  <a:lnTo>
                    <a:pt x="910971" y="152273"/>
                  </a:lnTo>
                  <a:lnTo>
                    <a:pt x="896238" y="224027"/>
                  </a:lnTo>
                  <a:lnTo>
                    <a:pt x="876046" y="293750"/>
                  </a:lnTo>
                  <a:lnTo>
                    <a:pt x="850646" y="360934"/>
                  </a:lnTo>
                  <a:lnTo>
                    <a:pt x="820166" y="425576"/>
                  </a:lnTo>
                  <a:lnTo>
                    <a:pt x="784986" y="487425"/>
                  </a:lnTo>
                  <a:lnTo>
                    <a:pt x="745362" y="546100"/>
                  </a:lnTo>
                  <a:lnTo>
                    <a:pt x="701421" y="601472"/>
                  </a:lnTo>
                  <a:lnTo>
                    <a:pt x="653287" y="653288"/>
                  </a:lnTo>
                  <a:lnTo>
                    <a:pt x="601472" y="701421"/>
                  </a:lnTo>
                  <a:lnTo>
                    <a:pt x="546100" y="745363"/>
                  </a:lnTo>
                  <a:lnTo>
                    <a:pt x="487425" y="784987"/>
                  </a:lnTo>
                  <a:lnTo>
                    <a:pt x="425576" y="820165"/>
                  </a:lnTo>
                  <a:lnTo>
                    <a:pt x="360933" y="850646"/>
                  </a:lnTo>
                  <a:lnTo>
                    <a:pt x="293750" y="876046"/>
                  </a:lnTo>
                  <a:lnTo>
                    <a:pt x="224027" y="896238"/>
                  </a:lnTo>
                  <a:lnTo>
                    <a:pt x="152273" y="910971"/>
                  </a:lnTo>
                  <a:lnTo>
                    <a:pt x="78612" y="919988"/>
                  </a:lnTo>
                  <a:lnTo>
                    <a:pt x="3301" y="923036"/>
                  </a:lnTo>
                  <a:lnTo>
                    <a:pt x="1524" y="923036"/>
                  </a:lnTo>
                  <a:lnTo>
                    <a:pt x="0" y="924560"/>
                  </a:lnTo>
                  <a:lnTo>
                    <a:pt x="0" y="928115"/>
                  </a:lnTo>
                  <a:lnTo>
                    <a:pt x="1524" y="929639"/>
                  </a:lnTo>
                  <a:lnTo>
                    <a:pt x="3301" y="929639"/>
                  </a:lnTo>
                  <a:lnTo>
                    <a:pt x="79120" y="926591"/>
                  </a:lnTo>
                  <a:lnTo>
                    <a:pt x="153415" y="917448"/>
                  </a:lnTo>
                  <a:lnTo>
                    <a:pt x="225678" y="902715"/>
                  </a:lnTo>
                  <a:lnTo>
                    <a:pt x="295782" y="882396"/>
                  </a:lnTo>
                  <a:lnTo>
                    <a:pt x="363474" y="856741"/>
                  </a:lnTo>
                  <a:lnTo>
                    <a:pt x="428625" y="826135"/>
                  </a:lnTo>
                  <a:lnTo>
                    <a:pt x="490854" y="790701"/>
                  </a:lnTo>
                  <a:lnTo>
                    <a:pt x="550036" y="750697"/>
                  </a:lnTo>
                  <a:lnTo>
                    <a:pt x="605789" y="706374"/>
                  </a:lnTo>
                  <a:lnTo>
                    <a:pt x="657986" y="657987"/>
                  </a:lnTo>
                  <a:lnTo>
                    <a:pt x="706374" y="605789"/>
                  </a:lnTo>
                  <a:lnTo>
                    <a:pt x="750697" y="550037"/>
                  </a:lnTo>
                  <a:lnTo>
                    <a:pt x="790701" y="490854"/>
                  </a:lnTo>
                  <a:lnTo>
                    <a:pt x="826134" y="428625"/>
                  </a:lnTo>
                  <a:lnTo>
                    <a:pt x="856742" y="363474"/>
                  </a:lnTo>
                  <a:lnTo>
                    <a:pt x="882396" y="295783"/>
                  </a:lnTo>
                  <a:lnTo>
                    <a:pt x="902716" y="225678"/>
                  </a:lnTo>
                  <a:lnTo>
                    <a:pt x="917448" y="153415"/>
                  </a:lnTo>
                  <a:lnTo>
                    <a:pt x="926592" y="79121"/>
                  </a:lnTo>
                  <a:lnTo>
                    <a:pt x="929639" y="3301"/>
                  </a:lnTo>
                  <a:lnTo>
                    <a:pt x="929639" y="1524"/>
                  </a:lnTo>
                  <a:lnTo>
                    <a:pt x="928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9128" y="2621"/>
              <a:ext cx="1560" cy="745"/>
              <a:chOff x="5796285" y="1664060"/>
              <a:chExt cx="990600" cy="472821"/>
            </a:xfrm>
          </p:grpSpPr>
          <p:sp>
            <p:nvSpPr>
              <p:cNvPr id="74" name="object 92"/>
              <p:cNvSpPr/>
              <p:nvPr/>
            </p:nvSpPr>
            <p:spPr>
              <a:xfrm>
                <a:off x="6118865" y="1723497"/>
                <a:ext cx="668020" cy="413384"/>
              </a:xfrm>
              <a:custGeom>
                <a:avLst/>
                <a:gdLst/>
                <a:ahLst/>
                <a:cxnLst/>
                <a:rect l="l" t="t" r="r" b="b"/>
                <a:pathLst>
                  <a:path w="668020" h="413385">
                    <a:moveTo>
                      <a:pt x="286131" y="0"/>
                    </a:moveTo>
                    <a:lnTo>
                      <a:pt x="0" y="0"/>
                    </a:lnTo>
                    <a:lnTo>
                      <a:pt x="26162" y="634"/>
                    </a:lnTo>
                    <a:lnTo>
                      <a:pt x="52450" y="2285"/>
                    </a:lnTo>
                    <a:lnTo>
                      <a:pt x="104775" y="8762"/>
                    </a:lnTo>
                    <a:lnTo>
                      <a:pt x="156717" y="19303"/>
                    </a:lnTo>
                    <a:lnTo>
                      <a:pt x="208025" y="34162"/>
                    </a:lnTo>
                    <a:lnTo>
                      <a:pt x="258571" y="52958"/>
                    </a:lnTo>
                    <a:lnTo>
                      <a:pt x="306959" y="75564"/>
                    </a:lnTo>
                    <a:lnTo>
                      <a:pt x="353187" y="101726"/>
                    </a:lnTo>
                    <a:lnTo>
                      <a:pt x="397002" y="131444"/>
                    </a:lnTo>
                    <a:lnTo>
                      <a:pt x="438404" y="164464"/>
                    </a:lnTo>
                    <a:lnTo>
                      <a:pt x="477012" y="200787"/>
                    </a:lnTo>
                    <a:lnTo>
                      <a:pt x="512953" y="240283"/>
                    </a:lnTo>
                    <a:lnTo>
                      <a:pt x="545972" y="282828"/>
                    </a:lnTo>
                    <a:lnTo>
                      <a:pt x="575944" y="328294"/>
                    </a:lnTo>
                    <a:lnTo>
                      <a:pt x="602868" y="376681"/>
                    </a:lnTo>
                    <a:lnTo>
                      <a:pt x="615061" y="401954"/>
                    </a:lnTo>
                    <a:lnTo>
                      <a:pt x="625474" y="410082"/>
                    </a:lnTo>
                    <a:lnTo>
                      <a:pt x="638174" y="413003"/>
                    </a:lnTo>
                    <a:lnTo>
                      <a:pt x="642365" y="413003"/>
                    </a:lnTo>
                    <a:lnTo>
                      <a:pt x="646557" y="412114"/>
                    </a:lnTo>
                    <a:lnTo>
                      <a:pt x="659130" y="404494"/>
                    </a:lnTo>
                    <a:lnTo>
                      <a:pt x="665734" y="394588"/>
                    </a:lnTo>
                    <a:lnTo>
                      <a:pt x="668019" y="382777"/>
                    </a:lnTo>
                    <a:lnTo>
                      <a:pt x="665353" y="370713"/>
                    </a:lnTo>
                    <a:lnTo>
                      <a:pt x="639063" y="318515"/>
                    </a:lnTo>
                    <a:lnTo>
                      <a:pt x="608964" y="268858"/>
                    </a:lnTo>
                    <a:lnTo>
                      <a:pt x="575437" y="222122"/>
                    </a:lnTo>
                    <a:lnTo>
                      <a:pt x="538480" y="178307"/>
                    </a:lnTo>
                    <a:lnTo>
                      <a:pt x="498220" y="137667"/>
                    </a:lnTo>
                    <a:lnTo>
                      <a:pt x="454913" y="100456"/>
                    </a:lnTo>
                    <a:lnTo>
                      <a:pt x="408686" y="66547"/>
                    </a:lnTo>
                    <a:lnTo>
                      <a:pt x="359790" y="36321"/>
                    </a:lnTo>
                    <a:lnTo>
                      <a:pt x="308229" y="9778"/>
                    </a:lnTo>
                    <a:lnTo>
                      <a:pt x="286131" y="0"/>
                    </a:lnTo>
                    <a:close/>
                  </a:path>
                </a:pathLst>
              </a:custGeom>
              <a:solidFill>
                <a:srgbClr val="29ABE0"/>
              </a:solidFill>
            </p:spPr>
            <p:txBody>
              <a:bodyPr wrap="square" lIns="0" tIns="0" rIns="0" bIns="0" rtlCol="0"/>
              <a:p>
                <a:endParaRPr sz="1200"/>
              </a:p>
            </p:txBody>
          </p:sp>
          <p:sp>
            <p:nvSpPr>
              <p:cNvPr id="75" name="object 93"/>
              <p:cNvSpPr/>
              <p:nvPr/>
            </p:nvSpPr>
            <p:spPr>
              <a:xfrm>
                <a:off x="5796285" y="1664060"/>
                <a:ext cx="60896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08965" h="123825">
                    <a:moveTo>
                      <a:pt x="322199" y="0"/>
                    </a:moveTo>
                    <a:lnTo>
                      <a:pt x="264795" y="2286"/>
                    </a:lnTo>
                    <a:lnTo>
                      <a:pt x="207391" y="9143"/>
                    </a:lnTo>
                    <a:lnTo>
                      <a:pt x="150241" y="20700"/>
                    </a:lnTo>
                    <a:lnTo>
                      <a:pt x="93472" y="36829"/>
                    </a:lnTo>
                    <a:lnTo>
                      <a:pt x="37465" y="57657"/>
                    </a:lnTo>
                    <a:lnTo>
                      <a:pt x="3175" y="77469"/>
                    </a:lnTo>
                    <a:lnTo>
                      <a:pt x="0" y="87629"/>
                    </a:lnTo>
                    <a:lnTo>
                      <a:pt x="889" y="100075"/>
                    </a:lnTo>
                    <a:lnTo>
                      <a:pt x="6477" y="114426"/>
                    </a:lnTo>
                    <a:lnTo>
                      <a:pt x="16383" y="121030"/>
                    </a:lnTo>
                    <a:lnTo>
                      <a:pt x="28067" y="123316"/>
                    </a:lnTo>
                    <a:lnTo>
                      <a:pt x="40132" y="120650"/>
                    </a:lnTo>
                    <a:lnTo>
                      <a:pt x="64897" y="109981"/>
                    </a:lnTo>
                    <a:lnTo>
                      <a:pt x="89916" y="100202"/>
                    </a:lnTo>
                    <a:lnTo>
                      <a:pt x="140589" y="83946"/>
                    </a:lnTo>
                    <a:lnTo>
                      <a:pt x="192024" y="71754"/>
                    </a:lnTo>
                    <a:lnTo>
                      <a:pt x="243967" y="63753"/>
                    </a:lnTo>
                    <a:lnTo>
                      <a:pt x="296291" y="59816"/>
                    </a:lnTo>
                    <a:lnTo>
                      <a:pt x="322580" y="59436"/>
                    </a:lnTo>
                    <a:lnTo>
                      <a:pt x="608711" y="59436"/>
                    </a:lnTo>
                    <a:lnTo>
                      <a:pt x="604139" y="57403"/>
                    </a:lnTo>
                    <a:lnTo>
                      <a:pt x="549148" y="36829"/>
                    </a:lnTo>
                    <a:lnTo>
                      <a:pt x="493268" y="20827"/>
                    </a:lnTo>
                    <a:lnTo>
                      <a:pt x="436753" y="9270"/>
                    </a:lnTo>
                    <a:lnTo>
                      <a:pt x="379603" y="2286"/>
                    </a:lnTo>
                    <a:lnTo>
                      <a:pt x="350901" y="635"/>
                    </a:lnTo>
                    <a:lnTo>
                      <a:pt x="322199" y="0"/>
                    </a:lnTo>
                    <a:close/>
                  </a:path>
                </a:pathLst>
              </a:custGeom>
              <a:solidFill>
                <a:srgbClr val="29ABE0"/>
              </a:solidFill>
            </p:spPr>
            <p:txBody>
              <a:bodyPr wrap="square" lIns="0" tIns="0" rIns="0" bIns="0" rtlCol="0"/>
              <a:p>
                <a:endParaRPr sz="1200"/>
              </a:p>
            </p:txBody>
          </p:sp>
        </p:grpSp>
        <p:sp>
          <p:nvSpPr>
            <p:cNvPr id="76" name="object 94"/>
            <p:cNvSpPr/>
            <p:nvPr/>
          </p:nvSpPr>
          <p:spPr>
            <a:xfrm>
              <a:off x="9634" y="5138"/>
              <a:ext cx="12" cy="104"/>
            </a:xfrm>
            <a:custGeom>
              <a:avLst/>
              <a:gdLst/>
              <a:ahLst/>
              <a:cxnLst/>
              <a:rect l="l" t="t" r="r" b="b"/>
              <a:pathLst>
                <a:path w="7620" h="66039">
                  <a:moveTo>
                    <a:pt x="5968" y="0"/>
                  </a:moveTo>
                  <a:lnTo>
                    <a:pt x="1650" y="0"/>
                  </a:lnTo>
                  <a:lnTo>
                    <a:pt x="0" y="1524"/>
                  </a:lnTo>
                  <a:lnTo>
                    <a:pt x="0" y="64007"/>
                  </a:lnTo>
                  <a:lnTo>
                    <a:pt x="1650" y="65531"/>
                  </a:lnTo>
                  <a:lnTo>
                    <a:pt x="5968" y="65531"/>
                  </a:lnTo>
                  <a:lnTo>
                    <a:pt x="7619" y="64007"/>
                  </a:lnTo>
                  <a:lnTo>
                    <a:pt x="7619" y="1524"/>
                  </a:lnTo>
                  <a:lnTo>
                    <a:pt x="5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77" name="object 95"/>
            <p:cNvSpPr/>
            <p:nvPr/>
          </p:nvSpPr>
          <p:spPr>
            <a:xfrm>
              <a:off x="9620" y="5138"/>
              <a:ext cx="0" cy="104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78" name="object 96"/>
            <p:cNvSpPr/>
            <p:nvPr/>
          </p:nvSpPr>
          <p:spPr>
            <a:xfrm>
              <a:off x="9661" y="5138"/>
              <a:ext cx="0" cy="104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79" name="object 97"/>
            <p:cNvSpPr/>
            <p:nvPr/>
          </p:nvSpPr>
          <p:spPr>
            <a:xfrm>
              <a:off x="9598" y="5138"/>
              <a:ext cx="0" cy="104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80" name="object 98"/>
            <p:cNvSpPr/>
            <p:nvPr/>
          </p:nvSpPr>
          <p:spPr>
            <a:xfrm>
              <a:off x="9682" y="5138"/>
              <a:ext cx="0" cy="104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81" name="object 99"/>
            <p:cNvSpPr/>
            <p:nvPr/>
          </p:nvSpPr>
          <p:spPr>
            <a:xfrm>
              <a:off x="10993" y="3787"/>
              <a:ext cx="104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31" y="0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83" name="object 101"/>
            <p:cNvSpPr txBox="1"/>
            <p:nvPr/>
          </p:nvSpPr>
          <p:spPr>
            <a:xfrm>
              <a:off x="11847" y="3765"/>
              <a:ext cx="3475" cy="85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p>
              <a:pPr marL="12700" marR="5080">
                <a:lnSpc>
                  <a:spcPct val="129000"/>
                </a:lnSpc>
              </a:pPr>
              <a:r>
                <a:rPr 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获得分佣</a:t>
              </a:r>
              <a:endPara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4" name="object 102"/>
            <p:cNvSpPr/>
            <p:nvPr/>
          </p:nvSpPr>
          <p:spPr>
            <a:xfrm>
              <a:off x="11024" y="3305"/>
              <a:ext cx="152" cy="149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34670" y="0"/>
                  </a:moveTo>
                  <a:lnTo>
                    <a:pt x="1269" y="39242"/>
                  </a:lnTo>
                  <a:lnTo>
                    <a:pt x="0" y="56261"/>
                  </a:lnTo>
                  <a:lnTo>
                    <a:pt x="4572" y="68706"/>
                  </a:lnTo>
                  <a:lnTo>
                    <a:pt x="12573" y="79248"/>
                  </a:lnTo>
                  <a:lnTo>
                    <a:pt x="23494" y="87502"/>
                  </a:lnTo>
                  <a:lnTo>
                    <a:pt x="37083" y="92710"/>
                  </a:lnTo>
                  <a:lnTo>
                    <a:pt x="53085" y="94487"/>
                  </a:lnTo>
                  <a:lnTo>
                    <a:pt x="66801" y="90804"/>
                  </a:lnTo>
                  <a:lnTo>
                    <a:pt x="78612" y="83565"/>
                  </a:lnTo>
                  <a:lnTo>
                    <a:pt x="87883" y="73278"/>
                  </a:lnTo>
                  <a:lnTo>
                    <a:pt x="93852" y="60705"/>
                  </a:lnTo>
                  <a:lnTo>
                    <a:pt x="96011" y="46481"/>
                  </a:lnTo>
                  <a:lnTo>
                    <a:pt x="95884" y="43687"/>
                  </a:lnTo>
                  <a:lnTo>
                    <a:pt x="67182" y="4952"/>
                  </a:lnTo>
                  <a:lnTo>
                    <a:pt x="34670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85" name="object 103"/>
            <p:cNvSpPr/>
            <p:nvPr/>
          </p:nvSpPr>
          <p:spPr>
            <a:xfrm>
              <a:off x="11091" y="373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34162" y="0"/>
                  </a:moveTo>
                  <a:lnTo>
                    <a:pt x="1269" y="39242"/>
                  </a:lnTo>
                  <a:lnTo>
                    <a:pt x="0" y="56261"/>
                  </a:lnTo>
                  <a:lnTo>
                    <a:pt x="4444" y="68706"/>
                  </a:lnTo>
                  <a:lnTo>
                    <a:pt x="12318" y="79248"/>
                  </a:lnTo>
                  <a:lnTo>
                    <a:pt x="23113" y="87502"/>
                  </a:lnTo>
                  <a:lnTo>
                    <a:pt x="36575" y="92709"/>
                  </a:lnTo>
                  <a:lnTo>
                    <a:pt x="52196" y="94487"/>
                  </a:lnTo>
                  <a:lnTo>
                    <a:pt x="65785" y="90804"/>
                  </a:lnTo>
                  <a:lnTo>
                    <a:pt x="77342" y="83565"/>
                  </a:lnTo>
                  <a:lnTo>
                    <a:pt x="86486" y="73278"/>
                  </a:lnTo>
                  <a:lnTo>
                    <a:pt x="92328" y="60705"/>
                  </a:lnTo>
                  <a:lnTo>
                    <a:pt x="94487" y="46481"/>
                  </a:lnTo>
                  <a:lnTo>
                    <a:pt x="94360" y="43687"/>
                  </a:lnTo>
                  <a:lnTo>
                    <a:pt x="66166" y="4952"/>
                  </a:lnTo>
                  <a:lnTo>
                    <a:pt x="34162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86" name="object 104"/>
            <p:cNvSpPr/>
            <p:nvPr/>
          </p:nvSpPr>
          <p:spPr>
            <a:xfrm>
              <a:off x="11017" y="4166"/>
              <a:ext cx="152" cy="149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34671" y="0"/>
                  </a:moveTo>
                  <a:lnTo>
                    <a:pt x="1270" y="39243"/>
                  </a:lnTo>
                  <a:lnTo>
                    <a:pt x="0" y="56261"/>
                  </a:lnTo>
                  <a:lnTo>
                    <a:pt x="4572" y="68707"/>
                  </a:lnTo>
                  <a:lnTo>
                    <a:pt x="12573" y="79248"/>
                  </a:lnTo>
                  <a:lnTo>
                    <a:pt x="23495" y="87502"/>
                  </a:lnTo>
                  <a:lnTo>
                    <a:pt x="37083" y="92710"/>
                  </a:lnTo>
                  <a:lnTo>
                    <a:pt x="53085" y="94487"/>
                  </a:lnTo>
                  <a:lnTo>
                    <a:pt x="66801" y="90805"/>
                  </a:lnTo>
                  <a:lnTo>
                    <a:pt x="78612" y="83565"/>
                  </a:lnTo>
                  <a:lnTo>
                    <a:pt x="87883" y="73279"/>
                  </a:lnTo>
                  <a:lnTo>
                    <a:pt x="93852" y="60706"/>
                  </a:lnTo>
                  <a:lnTo>
                    <a:pt x="96011" y="46482"/>
                  </a:lnTo>
                  <a:lnTo>
                    <a:pt x="95884" y="43687"/>
                  </a:lnTo>
                  <a:lnTo>
                    <a:pt x="67182" y="4952"/>
                  </a:lnTo>
                  <a:lnTo>
                    <a:pt x="34671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87" name="object 105"/>
            <p:cNvSpPr/>
            <p:nvPr/>
          </p:nvSpPr>
          <p:spPr>
            <a:xfrm>
              <a:off x="11151" y="4250"/>
              <a:ext cx="478" cy="0"/>
            </a:xfrm>
            <a:custGeom>
              <a:avLst/>
              <a:gdLst/>
              <a:ahLst/>
              <a:cxnLst/>
              <a:rect l="l" t="t" r="r" b="b"/>
              <a:pathLst>
                <a:path w="303529">
                  <a:moveTo>
                    <a:pt x="0" y="0"/>
                  </a:moveTo>
                  <a:lnTo>
                    <a:pt x="303275" y="0"/>
                  </a:lnTo>
                </a:path>
              </a:pathLst>
            </a:custGeom>
            <a:ln w="9144">
              <a:solidFill>
                <a:srgbClr val="00DB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88" name="object 106"/>
            <p:cNvSpPr/>
            <p:nvPr/>
          </p:nvSpPr>
          <p:spPr>
            <a:xfrm>
              <a:off x="11151" y="3377"/>
              <a:ext cx="478" cy="0"/>
            </a:xfrm>
            <a:custGeom>
              <a:avLst/>
              <a:gdLst/>
              <a:ahLst/>
              <a:cxnLst/>
              <a:rect l="l" t="t" r="r" b="b"/>
              <a:pathLst>
                <a:path w="303529">
                  <a:moveTo>
                    <a:pt x="0" y="0"/>
                  </a:moveTo>
                  <a:lnTo>
                    <a:pt x="303275" y="0"/>
                  </a:lnTo>
                </a:path>
              </a:pathLst>
            </a:custGeom>
            <a:ln w="9144">
              <a:solidFill>
                <a:srgbClr val="00DB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89" name="object 107"/>
            <p:cNvSpPr txBox="1"/>
            <p:nvPr/>
          </p:nvSpPr>
          <p:spPr>
            <a:xfrm>
              <a:off x="10843" y="6801"/>
              <a:ext cx="2235" cy="13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p>
              <a:pPr marL="12700" marR="5080">
                <a:lnSpc>
                  <a:spcPts val="2900"/>
                </a:lnSpc>
              </a:pPr>
              <a:r>
                <a:rPr lang="zh-CN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围观者</a:t>
              </a:r>
              <a:endParaRPr 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1" name="object 109"/>
            <p:cNvSpPr/>
            <p:nvPr/>
          </p:nvSpPr>
          <p:spPr>
            <a:xfrm>
              <a:off x="11869" y="6156"/>
              <a:ext cx="1529" cy="3051"/>
            </a:xfrm>
            <a:custGeom>
              <a:avLst/>
              <a:gdLst/>
              <a:ahLst/>
              <a:cxnLst/>
              <a:rect l="l" t="t" r="r" b="b"/>
              <a:pathLst>
                <a:path w="970915" h="1937385">
                  <a:moveTo>
                    <a:pt x="3301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5080"/>
                  </a:lnTo>
                  <a:lnTo>
                    <a:pt x="1524" y="6603"/>
                  </a:lnTo>
                  <a:lnTo>
                    <a:pt x="3301" y="6603"/>
                  </a:lnTo>
                  <a:lnTo>
                    <a:pt x="82041" y="9778"/>
                  </a:lnTo>
                  <a:lnTo>
                    <a:pt x="159003" y="19176"/>
                  </a:lnTo>
                  <a:lnTo>
                    <a:pt x="233933" y="34670"/>
                  </a:lnTo>
                  <a:lnTo>
                    <a:pt x="306704" y="55752"/>
                  </a:lnTo>
                  <a:lnTo>
                    <a:pt x="376935" y="82295"/>
                  </a:lnTo>
                  <a:lnTo>
                    <a:pt x="444500" y="114172"/>
                  </a:lnTo>
                  <a:lnTo>
                    <a:pt x="509015" y="150875"/>
                  </a:lnTo>
                  <a:lnTo>
                    <a:pt x="570356" y="192405"/>
                  </a:lnTo>
                  <a:lnTo>
                    <a:pt x="628268" y="238378"/>
                  </a:lnTo>
                  <a:lnTo>
                    <a:pt x="682370" y="288670"/>
                  </a:lnTo>
                  <a:lnTo>
                    <a:pt x="732535" y="342900"/>
                  </a:lnTo>
                  <a:lnTo>
                    <a:pt x="778509" y="400812"/>
                  </a:lnTo>
                  <a:lnTo>
                    <a:pt x="820038" y="462152"/>
                  </a:lnTo>
                  <a:lnTo>
                    <a:pt x="856741" y="526795"/>
                  </a:lnTo>
                  <a:lnTo>
                    <a:pt x="888491" y="594487"/>
                  </a:lnTo>
                  <a:lnTo>
                    <a:pt x="915034" y="664844"/>
                  </a:lnTo>
                  <a:lnTo>
                    <a:pt x="936243" y="737615"/>
                  </a:lnTo>
                  <a:lnTo>
                    <a:pt x="951610" y="812672"/>
                  </a:lnTo>
                  <a:lnTo>
                    <a:pt x="961008" y="889762"/>
                  </a:lnTo>
                  <a:lnTo>
                    <a:pt x="964183" y="968501"/>
                  </a:lnTo>
                  <a:lnTo>
                    <a:pt x="961008" y="1047241"/>
                  </a:lnTo>
                  <a:lnTo>
                    <a:pt x="951610" y="1124331"/>
                  </a:lnTo>
                  <a:lnTo>
                    <a:pt x="936243" y="1199388"/>
                  </a:lnTo>
                  <a:lnTo>
                    <a:pt x="915034" y="1272158"/>
                  </a:lnTo>
                  <a:lnTo>
                    <a:pt x="888491" y="1342517"/>
                  </a:lnTo>
                  <a:lnTo>
                    <a:pt x="856741" y="1410208"/>
                  </a:lnTo>
                  <a:lnTo>
                    <a:pt x="820038" y="1474851"/>
                  </a:lnTo>
                  <a:lnTo>
                    <a:pt x="778509" y="1536192"/>
                  </a:lnTo>
                  <a:lnTo>
                    <a:pt x="732535" y="1594129"/>
                  </a:lnTo>
                  <a:lnTo>
                    <a:pt x="682370" y="1648333"/>
                  </a:lnTo>
                  <a:lnTo>
                    <a:pt x="628268" y="1698561"/>
                  </a:lnTo>
                  <a:lnTo>
                    <a:pt x="570356" y="1744548"/>
                  </a:lnTo>
                  <a:lnTo>
                    <a:pt x="509015" y="1786064"/>
                  </a:lnTo>
                  <a:lnTo>
                    <a:pt x="444500" y="1822856"/>
                  </a:lnTo>
                  <a:lnTo>
                    <a:pt x="376935" y="1854669"/>
                  </a:lnTo>
                  <a:lnTo>
                    <a:pt x="306704" y="1881263"/>
                  </a:lnTo>
                  <a:lnTo>
                    <a:pt x="233933" y="1902383"/>
                  </a:lnTo>
                  <a:lnTo>
                    <a:pt x="159003" y="1917776"/>
                  </a:lnTo>
                  <a:lnTo>
                    <a:pt x="82041" y="1927186"/>
                  </a:lnTo>
                  <a:lnTo>
                    <a:pt x="3301" y="1930387"/>
                  </a:lnTo>
                  <a:lnTo>
                    <a:pt x="1524" y="1930387"/>
                  </a:lnTo>
                  <a:lnTo>
                    <a:pt x="0" y="1931860"/>
                  </a:lnTo>
                  <a:lnTo>
                    <a:pt x="0" y="1935518"/>
                  </a:lnTo>
                  <a:lnTo>
                    <a:pt x="1524" y="1937003"/>
                  </a:lnTo>
                  <a:lnTo>
                    <a:pt x="3301" y="1937003"/>
                  </a:lnTo>
                  <a:lnTo>
                    <a:pt x="82550" y="1933790"/>
                  </a:lnTo>
                  <a:lnTo>
                    <a:pt x="160019" y="1924303"/>
                  </a:lnTo>
                  <a:lnTo>
                    <a:pt x="235584" y="1908810"/>
                  </a:lnTo>
                  <a:lnTo>
                    <a:pt x="308736" y="1887550"/>
                  </a:lnTo>
                  <a:lnTo>
                    <a:pt x="379475" y="1860778"/>
                  </a:lnTo>
                  <a:lnTo>
                    <a:pt x="447547" y="1828736"/>
                  </a:lnTo>
                  <a:lnTo>
                    <a:pt x="512571" y="1791690"/>
                  </a:lnTo>
                  <a:lnTo>
                    <a:pt x="574293" y="1749894"/>
                  </a:lnTo>
                  <a:lnTo>
                    <a:pt x="632586" y="1703577"/>
                  </a:lnTo>
                  <a:lnTo>
                    <a:pt x="687069" y="1653019"/>
                  </a:lnTo>
                  <a:lnTo>
                    <a:pt x="737615" y="1598447"/>
                  </a:lnTo>
                  <a:lnTo>
                    <a:pt x="783843" y="1540129"/>
                  </a:lnTo>
                  <a:lnTo>
                    <a:pt x="825626" y="1478280"/>
                  </a:lnTo>
                  <a:lnTo>
                    <a:pt x="862583" y="1413255"/>
                  </a:lnTo>
                  <a:lnTo>
                    <a:pt x="894587" y="1345183"/>
                  </a:lnTo>
                  <a:lnTo>
                    <a:pt x="921384" y="1274317"/>
                  </a:lnTo>
                  <a:lnTo>
                    <a:pt x="942593" y="1200912"/>
                  </a:lnTo>
                  <a:lnTo>
                    <a:pt x="958087" y="1125346"/>
                  </a:lnTo>
                  <a:lnTo>
                    <a:pt x="967612" y="1047750"/>
                  </a:lnTo>
                  <a:lnTo>
                    <a:pt x="970787" y="968501"/>
                  </a:lnTo>
                  <a:lnTo>
                    <a:pt x="967612" y="889126"/>
                  </a:lnTo>
                  <a:lnTo>
                    <a:pt x="958087" y="811657"/>
                  </a:lnTo>
                  <a:lnTo>
                    <a:pt x="942593" y="736091"/>
                  </a:lnTo>
                  <a:lnTo>
                    <a:pt x="921384" y="662686"/>
                  </a:lnTo>
                  <a:lnTo>
                    <a:pt x="894587" y="591819"/>
                  </a:lnTo>
                  <a:lnTo>
                    <a:pt x="862583" y="523747"/>
                  </a:lnTo>
                  <a:lnTo>
                    <a:pt x="825626" y="458724"/>
                  </a:lnTo>
                  <a:lnTo>
                    <a:pt x="783843" y="396875"/>
                  </a:lnTo>
                  <a:lnTo>
                    <a:pt x="737615" y="338581"/>
                  </a:lnTo>
                  <a:lnTo>
                    <a:pt x="687069" y="283971"/>
                  </a:lnTo>
                  <a:lnTo>
                    <a:pt x="632586" y="233425"/>
                  </a:lnTo>
                  <a:lnTo>
                    <a:pt x="574293" y="187070"/>
                  </a:lnTo>
                  <a:lnTo>
                    <a:pt x="512571" y="145287"/>
                  </a:lnTo>
                  <a:lnTo>
                    <a:pt x="447547" y="108203"/>
                  </a:lnTo>
                  <a:lnTo>
                    <a:pt x="379475" y="76200"/>
                  </a:lnTo>
                  <a:lnTo>
                    <a:pt x="308736" y="49402"/>
                  </a:lnTo>
                  <a:lnTo>
                    <a:pt x="235584" y="28193"/>
                  </a:lnTo>
                  <a:lnTo>
                    <a:pt x="160019" y="12700"/>
                  </a:lnTo>
                  <a:lnTo>
                    <a:pt x="82550" y="3175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92" name="object 110"/>
            <p:cNvSpPr/>
            <p:nvPr/>
          </p:nvSpPr>
          <p:spPr>
            <a:xfrm>
              <a:off x="11869" y="7687"/>
              <a:ext cx="1464" cy="1464"/>
            </a:xfrm>
            <a:custGeom>
              <a:avLst/>
              <a:gdLst/>
              <a:ahLst/>
              <a:cxnLst/>
              <a:rect l="l" t="t" r="r" b="b"/>
              <a:pathLst>
                <a:path w="929640" h="929639">
                  <a:moveTo>
                    <a:pt x="928115" y="0"/>
                  </a:moveTo>
                  <a:lnTo>
                    <a:pt x="924559" y="0"/>
                  </a:lnTo>
                  <a:lnTo>
                    <a:pt x="923035" y="1524"/>
                  </a:lnTo>
                  <a:lnTo>
                    <a:pt x="923035" y="3301"/>
                  </a:lnTo>
                  <a:lnTo>
                    <a:pt x="919987" y="78612"/>
                  </a:lnTo>
                  <a:lnTo>
                    <a:pt x="910970" y="152272"/>
                  </a:lnTo>
                  <a:lnTo>
                    <a:pt x="896238" y="224027"/>
                  </a:lnTo>
                  <a:lnTo>
                    <a:pt x="876045" y="293750"/>
                  </a:lnTo>
                  <a:lnTo>
                    <a:pt x="850645" y="360933"/>
                  </a:lnTo>
                  <a:lnTo>
                    <a:pt x="820165" y="425576"/>
                  </a:lnTo>
                  <a:lnTo>
                    <a:pt x="784986" y="487425"/>
                  </a:lnTo>
                  <a:lnTo>
                    <a:pt x="745362" y="546099"/>
                  </a:lnTo>
                  <a:lnTo>
                    <a:pt x="701420" y="601522"/>
                  </a:lnTo>
                  <a:lnTo>
                    <a:pt x="653287" y="653338"/>
                  </a:lnTo>
                  <a:lnTo>
                    <a:pt x="601471" y="701357"/>
                  </a:lnTo>
                  <a:lnTo>
                    <a:pt x="546100" y="745337"/>
                  </a:lnTo>
                  <a:lnTo>
                    <a:pt x="487425" y="785037"/>
                  </a:lnTo>
                  <a:lnTo>
                    <a:pt x="425576" y="820216"/>
                  </a:lnTo>
                  <a:lnTo>
                    <a:pt x="360933" y="850633"/>
                  </a:lnTo>
                  <a:lnTo>
                    <a:pt x="293750" y="876058"/>
                  </a:lnTo>
                  <a:lnTo>
                    <a:pt x="224027" y="896251"/>
                  </a:lnTo>
                  <a:lnTo>
                    <a:pt x="152272" y="910970"/>
                  </a:lnTo>
                  <a:lnTo>
                    <a:pt x="78612" y="919975"/>
                  </a:lnTo>
                  <a:lnTo>
                    <a:pt x="3301" y="923023"/>
                  </a:lnTo>
                  <a:lnTo>
                    <a:pt x="1524" y="923023"/>
                  </a:lnTo>
                  <a:lnTo>
                    <a:pt x="0" y="924496"/>
                  </a:lnTo>
                  <a:lnTo>
                    <a:pt x="0" y="928154"/>
                  </a:lnTo>
                  <a:lnTo>
                    <a:pt x="1524" y="929639"/>
                  </a:lnTo>
                  <a:lnTo>
                    <a:pt x="3301" y="929639"/>
                  </a:lnTo>
                  <a:lnTo>
                    <a:pt x="79120" y="926566"/>
                  </a:lnTo>
                  <a:lnTo>
                    <a:pt x="153415" y="917498"/>
                  </a:lnTo>
                  <a:lnTo>
                    <a:pt x="225678" y="902677"/>
                  </a:lnTo>
                  <a:lnTo>
                    <a:pt x="295782" y="882332"/>
                  </a:lnTo>
                  <a:lnTo>
                    <a:pt x="363474" y="856729"/>
                  </a:lnTo>
                  <a:lnTo>
                    <a:pt x="428625" y="826096"/>
                  </a:lnTo>
                  <a:lnTo>
                    <a:pt x="490854" y="790663"/>
                  </a:lnTo>
                  <a:lnTo>
                    <a:pt x="550036" y="750684"/>
                  </a:lnTo>
                  <a:lnTo>
                    <a:pt x="605789" y="706386"/>
                  </a:lnTo>
                  <a:lnTo>
                    <a:pt x="657986" y="658025"/>
                  </a:lnTo>
                  <a:lnTo>
                    <a:pt x="706374" y="605828"/>
                  </a:lnTo>
                  <a:lnTo>
                    <a:pt x="750696" y="550036"/>
                  </a:lnTo>
                  <a:lnTo>
                    <a:pt x="790701" y="490854"/>
                  </a:lnTo>
                  <a:lnTo>
                    <a:pt x="826134" y="428624"/>
                  </a:lnTo>
                  <a:lnTo>
                    <a:pt x="856741" y="363600"/>
                  </a:lnTo>
                  <a:lnTo>
                    <a:pt x="882395" y="295782"/>
                  </a:lnTo>
                  <a:lnTo>
                    <a:pt x="902715" y="225678"/>
                  </a:lnTo>
                  <a:lnTo>
                    <a:pt x="917447" y="153415"/>
                  </a:lnTo>
                  <a:lnTo>
                    <a:pt x="926591" y="79120"/>
                  </a:lnTo>
                  <a:lnTo>
                    <a:pt x="929639" y="3301"/>
                  </a:lnTo>
                  <a:lnTo>
                    <a:pt x="929639" y="1524"/>
                  </a:lnTo>
                  <a:lnTo>
                    <a:pt x="9281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11370" y="6545"/>
              <a:ext cx="1560" cy="727"/>
              <a:chOff x="7219701" y="4156149"/>
              <a:chExt cx="990601" cy="461803"/>
            </a:xfrm>
          </p:grpSpPr>
          <p:sp>
            <p:nvSpPr>
              <p:cNvPr id="93" name="object 111"/>
              <p:cNvSpPr/>
              <p:nvPr/>
            </p:nvSpPr>
            <p:spPr>
              <a:xfrm>
                <a:off x="7542282" y="4204568"/>
                <a:ext cx="668020" cy="413384"/>
              </a:xfrm>
              <a:custGeom>
                <a:avLst/>
                <a:gdLst/>
                <a:ahLst/>
                <a:cxnLst/>
                <a:rect l="l" t="t" r="r" b="b"/>
                <a:pathLst>
                  <a:path w="668020" h="413385">
                    <a:moveTo>
                      <a:pt x="286130" y="0"/>
                    </a:moveTo>
                    <a:lnTo>
                      <a:pt x="0" y="0"/>
                    </a:lnTo>
                    <a:lnTo>
                      <a:pt x="26162" y="634"/>
                    </a:lnTo>
                    <a:lnTo>
                      <a:pt x="52450" y="2285"/>
                    </a:lnTo>
                    <a:lnTo>
                      <a:pt x="104775" y="8762"/>
                    </a:lnTo>
                    <a:lnTo>
                      <a:pt x="156718" y="19303"/>
                    </a:lnTo>
                    <a:lnTo>
                      <a:pt x="208025" y="34162"/>
                    </a:lnTo>
                    <a:lnTo>
                      <a:pt x="258572" y="52958"/>
                    </a:lnTo>
                    <a:lnTo>
                      <a:pt x="306958" y="75564"/>
                    </a:lnTo>
                    <a:lnTo>
                      <a:pt x="353187" y="101726"/>
                    </a:lnTo>
                    <a:lnTo>
                      <a:pt x="397001" y="131444"/>
                    </a:lnTo>
                    <a:lnTo>
                      <a:pt x="438403" y="164464"/>
                    </a:lnTo>
                    <a:lnTo>
                      <a:pt x="477012" y="200786"/>
                    </a:lnTo>
                    <a:lnTo>
                      <a:pt x="512952" y="240283"/>
                    </a:lnTo>
                    <a:lnTo>
                      <a:pt x="545973" y="282828"/>
                    </a:lnTo>
                    <a:lnTo>
                      <a:pt x="575945" y="328294"/>
                    </a:lnTo>
                    <a:lnTo>
                      <a:pt x="602869" y="376681"/>
                    </a:lnTo>
                    <a:lnTo>
                      <a:pt x="615061" y="401954"/>
                    </a:lnTo>
                    <a:lnTo>
                      <a:pt x="625475" y="410082"/>
                    </a:lnTo>
                    <a:lnTo>
                      <a:pt x="638175" y="413003"/>
                    </a:lnTo>
                    <a:lnTo>
                      <a:pt x="642366" y="413003"/>
                    </a:lnTo>
                    <a:lnTo>
                      <a:pt x="646556" y="412114"/>
                    </a:lnTo>
                    <a:lnTo>
                      <a:pt x="659129" y="404494"/>
                    </a:lnTo>
                    <a:lnTo>
                      <a:pt x="665733" y="394588"/>
                    </a:lnTo>
                    <a:lnTo>
                      <a:pt x="668020" y="382777"/>
                    </a:lnTo>
                    <a:lnTo>
                      <a:pt x="665352" y="370712"/>
                    </a:lnTo>
                    <a:lnTo>
                      <a:pt x="639064" y="318515"/>
                    </a:lnTo>
                    <a:lnTo>
                      <a:pt x="608965" y="268858"/>
                    </a:lnTo>
                    <a:lnTo>
                      <a:pt x="575437" y="222122"/>
                    </a:lnTo>
                    <a:lnTo>
                      <a:pt x="538352" y="178307"/>
                    </a:lnTo>
                    <a:lnTo>
                      <a:pt x="498221" y="137667"/>
                    </a:lnTo>
                    <a:lnTo>
                      <a:pt x="454914" y="100456"/>
                    </a:lnTo>
                    <a:lnTo>
                      <a:pt x="408686" y="66547"/>
                    </a:lnTo>
                    <a:lnTo>
                      <a:pt x="359791" y="36321"/>
                    </a:lnTo>
                    <a:lnTo>
                      <a:pt x="308228" y="9778"/>
                    </a:lnTo>
                    <a:lnTo>
                      <a:pt x="286130" y="0"/>
                    </a:lnTo>
                    <a:close/>
                  </a:path>
                </a:pathLst>
              </a:custGeom>
              <a:solidFill>
                <a:srgbClr val="29ABE0"/>
              </a:solidFill>
            </p:spPr>
            <p:txBody>
              <a:bodyPr wrap="square" lIns="0" tIns="0" rIns="0" bIns="0" rtlCol="0"/>
              <a:p>
                <a:endParaRPr sz="1200"/>
              </a:p>
            </p:txBody>
          </p:sp>
          <p:sp>
            <p:nvSpPr>
              <p:cNvPr id="94" name="object 112"/>
              <p:cNvSpPr/>
              <p:nvPr/>
            </p:nvSpPr>
            <p:spPr>
              <a:xfrm>
                <a:off x="7219701" y="4156149"/>
                <a:ext cx="60896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08965" h="123825">
                    <a:moveTo>
                      <a:pt x="322199" y="0"/>
                    </a:moveTo>
                    <a:lnTo>
                      <a:pt x="264795" y="2286"/>
                    </a:lnTo>
                    <a:lnTo>
                      <a:pt x="207391" y="9144"/>
                    </a:lnTo>
                    <a:lnTo>
                      <a:pt x="150241" y="20701"/>
                    </a:lnTo>
                    <a:lnTo>
                      <a:pt x="93472" y="36830"/>
                    </a:lnTo>
                    <a:lnTo>
                      <a:pt x="37464" y="57658"/>
                    </a:lnTo>
                    <a:lnTo>
                      <a:pt x="3175" y="77470"/>
                    </a:lnTo>
                    <a:lnTo>
                      <a:pt x="0" y="87630"/>
                    </a:lnTo>
                    <a:lnTo>
                      <a:pt x="888" y="100076"/>
                    </a:lnTo>
                    <a:lnTo>
                      <a:pt x="6476" y="114427"/>
                    </a:lnTo>
                    <a:lnTo>
                      <a:pt x="16382" y="121031"/>
                    </a:lnTo>
                    <a:lnTo>
                      <a:pt x="28067" y="123317"/>
                    </a:lnTo>
                    <a:lnTo>
                      <a:pt x="40131" y="120650"/>
                    </a:lnTo>
                    <a:lnTo>
                      <a:pt x="64897" y="109982"/>
                    </a:lnTo>
                    <a:lnTo>
                      <a:pt x="89916" y="100203"/>
                    </a:lnTo>
                    <a:lnTo>
                      <a:pt x="140588" y="83947"/>
                    </a:lnTo>
                    <a:lnTo>
                      <a:pt x="192024" y="71755"/>
                    </a:lnTo>
                    <a:lnTo>
                      <a:pt x="243967" y="63754"/>
                    </a:lnTo>
                    <a:lnTo>
                      <a:pt x="296291" y="59817"/>
                    </a:lnTo>
                    <a:lnTo>
                      <a:pt x="322579" y="59436"/>
                    </a:lnTo>
                    <a:lnTo>
                      <a:pt x="608710" y="59436"/>
                    </a:lnTo>
                    <a:lnTo>
                      <a:pt x="604138" y="57404"/>
                    </a:lnTo>
                    <a:lnTo>
                      <a:pt x="549148" y="36830"/>
                    </a:lnTo>
                    <a:lnTo>
                      <a:pt x="493268" y="20828"/>
                    </a:lnTo>
                    <a:lnTo>
                      <a:pt x="436752" y="9271"/>
                    </a:lnTo>
                    <a:lnTo>
                      <a:pt x="379602" y="2286"/>
                    </a:lnTo>
                    <a:lnTo>
                      <a:pt x="350900" y="635"/>
                    </a:lnTo>
                    <a:lnTo>
                      <a:pt x="322199" y="0"/>
                    </a:lnTo>
                    <a:close/>
                  </a:path>
                </a:pathLst>
              </a:custGeom>
              <a:solidFill>
                <a:srgbClr val="29ABE0"/>
              </a:solidFill>
            </p:spPr>
            <p:txBody>
              <a:bodyPr wrap="square" lIns="0" tIns="0" rIns="0" bIns="0" rtlCol="0"/>
              <a:p>
                <a:endParaRPr sz="1200"/>
              </a:p>
            </p:txBody>
          </p:sp>
        </p:grpSp>
        <p:sp>
          <p:nvSpPr>
            <p:cNvPr id="95" name="object 113"/>
            <p:cNvSpPr/>
            <p:nvPr/>
          </p:nvSpPr>
          <p:spPr>
            <a:xfrm>
              <a:off x="13232" y="7687"/>
              <a:ext cx="106" cy="12"/>
            </a:xfrm>
            <a:custGeom>
              <a:avLst/>
              <a:gdLst/>
              <a:ahLst/>
              <a:cxnLst/>
              <a:rect l="l" t="t" r="r" b="b"/>
              <a:pathLst>
                <a:path w="67309" h="7620">
                  <a:moveTo>
                    <a:pt x="65531" y="0"/>
                  </a:moveTo>
                  <a:lnTo>
                    <a:pt x="1524" y="0"/>
                  </a:lnTo>
                  <a:lnTo>
                    <a:pt x="0" y="1650"/>
                  </a:lnTo>
                  <a:lnTo>
                    <a:pt x="0" y="5968"/>
                  </a:lnTo>
                  <a:lnTo>
                    <a:pt x="1524" y="7619"/>
                  </a:lnTo>
                  <a:lnTo>
                    <a:pt x="65531" y="7619"/>
                  </a:lnTo>
                  <a:lnTo>
                    <a:pt x="67055" y="5968"/>
                  </a:lnTo>
                  <a:lnTo>
                    <a:pt x="67055" y="1650"/>
                  </a:lnTo>
                  <a:lnTo>
                    <a:pt x="65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96" name="object 114"/>
            <p:cNvSpPr txBox="1"/>
            <p:nvPr/>
          </p:nvSpPr>
          <p:spPr>
            <a:xfrm>
              <a:off x="14109" y="6826"/>
              <a:ext cx="4402" cy="6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p>
              <a:pPr marL="12700">
                <a:lnSpc>
                  <a:spcPct val="100000"/>
                </a:lnSpc>
                <a:tabLst>
                  <a:tab pos="391795" algn="l"/>
                </a:tabLst>
              </a:pPr>
              <a:r>
                <a:rPr 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低成本偷看答案</a:t>
              </a:r>
              <a:endPara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7" name="object 115"/>
            <p:cNvSpPr txBox="1"/>
            <p:nvPr/>
          </p:nvSpPr>
          <p:spPr>
            <a:xfrm>
              <a:off x="14109" y="7880"/>
              <a:ext cx="3393" cy="6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p>
              <a:pPr marL="12700">
                <a:lnSpc>
                  <a:spcPct val="10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提高积极性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8" name="object 116"/>
            <p:cNvSpPr/>
            <p:nvPr/>
          </p:nvSpPr>
          <p:spPr>
            <a:xfrm>
              <a:off x="13266" y="7212"/>
              <a:ext cx="152" cy="149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34671" y="0"/>
                  </a:moveTo>
                  <a:lnTo>
                    <a:pt x="1270" y="39242"/>
                  </a:lnTo>
                  <a:lnTo>
                    <a:pt x="0" y="56260"/>
                  </a:lnTo>
                  <a:lnTo>
                    <a:pt x="4572" y="68706"/>
                  </a:lnTo>
                  <a:lnTo>
                    <a:pt x="12573" y="79247"/>
                  </a:lnTo>
                  <a:lnTo>
                    <a:pt x="23495" y="87502"/>
                  </a:lnTo>
                  <a:lnTo>
                    <a:pt x="37084" y="92709"/>
                  </a:lnTo>
                  <a:lnTo>
                    <a:pt x="53086" y="94487"/>
                  </a:lnTo>
                  <a:lnTo>
                    <a:pt x="66801" y="90804"/>
                  </a:lnTo>
                  <a:lnTo>
                    <a:pt x="78613" y="83565"/>
                  </a:lnTo>
                  <a:lnTo>
                    <a:pt x="87884" y="73278"/>
                  </a:lnTo>
                  <a:lnTo>
                    <a:pt x="93852" y="60705"/>
                  </a:lnTo>
                  <a:lnTo>
                    <a:pt x="96012" y="46481"/>
                  </a:lnTo>
                  <a:lnTo>
                    <a:pt x="95885" y="43687"/>
                  </a:lnTo>
                  <a:lnTo>
                    <a:pt x="67183" y="4952"/>
                  </a:lnTo>
                  <a:lnTo>
                    <a:pt x="34671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99" name="object 117"/>
            <p:cNvSpPr/>
            <p:nvPr/>
          </p:nvSpPr>
          <p:spPr>
            <a:xfrm>
              <a:off x="13330" y="7639"/>
              <a:ext cx="152" cy="149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34671" y="0"/>
                  </a:moveTo>
                  <a:lnTo>
                    <a:pt x="1270" y="39242"/>
                  </a:lnTo>
                  <a:lnTo>
                    <a:pt x="0" y="56260"/>
                  </a:lnTo>
                  <a:lnTo>
                    <a:pt x="4572" y="68706"/>
                  </a:lnTo>
                  <a:lnTo>
                    <a:pt x="12573" y="79247"/>
                  </a:lnTo>
                  <a:lnTo>
                    <a:pt x="23495" y="87502"/>
                  </a:lnTo>
                  <a:lnTo>
                    <a:pt x="37084" y="92709"/>
                  </a:lnTo>
                  <a:lnTo>
                    <a:pt x="53086" y="94487"/>
                  </a:lnTo>
                  <a:lnTo>
                    <a:pt x="66801" y="90804"/>
                  </a:lnTo>
                  <a:lnTo>
                    <a:pt x="78613" y="83565"/>
                  </a:lnTo>
                  <a:lnTo>
                    <a:pt x="87884" y="73278"/>
                  </a:lnTo>
                  <a:lnTo>
                    <a:pt x="93852" y="60705"/>
                  </a:lnTo>
                  <a:lnTo>
                    <a:pt x="96012" y="46481"/>
                  </a:lnTo>
                  <a:lnTo>
                    <a:pt x="95885" y="43687"/>
                  </a:lnTo>
                  <a:lnTo>
                    <a:pt x="67183" y="4952"/>
                  </a:lnTo>
                  <a:lnTo>
                    <a:pt x="34671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00" name="object 118"/>
            <p:cNvSpPr/>
            <p:nvPr/>
          </p:nvSpPr>
          <p:spPr>
            <a:xfrm>
              <a:off x="13258" y="807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34163" y="0"/>
                  </a:moveTo>
                  <a:lnTo>
                    <a:pt x="1270" y="39243"/>
                  </a:lnTo>
                  <a:lnTo>
                    <a:pt x="0" y="56260"/>
                  </a:lnTo>
                  <a:lnTo>
                    <a:pt x="4445" y="68706"/>
                  </a:lnTo>
                  <a:lnTo>
                    <a:pt x="12319" y="79247"/>
                  </a:lnTo>
                  <a:lnTo>
                    <a:pt x="23114" y="87503"/>
                  </a:lnTo>
                  <a:lnTo>
                    <a:pt x="36575" y="92709"/>
                  </a:lnTo>
                  <a:lnTo>
                    <a:pt x="52197" y="94487"/>
                  </a:lnTo>
                  <a:lnTo>
                    <a:pt x="65786" y="90804"/>
                  </a:lnTo>
                  <a:lnTo>
                    <a:pt x="77343" y="83565"/>
                  </a:lnTo>
                  <a:lnTo>
                    <a:pt x="86487" y="73278"/>
                  </a:lnTo>
                  <a:lnTo>
                    <a:pt x="92329" y="60706"/>
                  </a:lnTo>
                  <a:lnTo>
                    <a:pt x="94488" y="46481"/>
                  </a:lnTo>
                  <a:lnTo>
                    <a:pt x="94361" y="43687"/>
                  </a:lnTo>
                  <a:lnTo>
                    <a:pt x="66167" y="4953"/>
                  </a:lnTo>
                  <a:lnTo>
                    <a:pt x="34163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01" name="object 119"/>
            <p:cNvSpPr/>
            <p:nvPr/>
          </p:nvSpPr>
          <p:spPr>
            <a:xfrm>
              <a:off x="13393" y="8157"/>
              <a:ext cx="478" cy="0"/>
            </a:xfrm>
            <a:custGeom>
              <a:avLst/>
              <a:gdLst/>
              <a:ahLst/>
              <a:cxnLst/>
              <a:rect l="l" t="t" r="r" b="b"/>
              <a:pathLst>
                <a:path w="303529">
                  <a:moveTo>
                    <a:pt x="0" y="0"/>
                  </a:moveTo>
                  <a:lnTo>
                    <a:pt x="303275" y="0"/>
                  </a:lnTo>
                </a:path>
              </a:pathLst>
            </a:custGeom>
            <a:ln w="9144">
              <a:solidFill>
                <a:srgbClr val="00DB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02" name="object 120"/>
            <p:cNvSpPr/>
            <p:nvPr/>
          </p:nvSpPr>
          <p:spPr>
            <a:xfrm>
              <a:off x="13393" y="7284"/>
              <a:ext cx="478" cy="0"/>
            </a:xfrm>
            <a:custGeom>
              <a:avLst/>
              <a:gdLst/>
              <a:ahLst/>
              <a:cxnLst/>
              <a:rect l="l" t="t" r="r" b="b"/>
              <a:pathLst>
                <a:path w="303529">
                  <a:moveTo>
                    <a:pt x="0" y="0"/>
                  </a:moveTo>
                  <a:lnTo>
                    <a:pt x="303275" y="0"/>
                  </a:lnTo>
                </a:path>
              </a:pathLst>
            </a:custGeom>
            <a:ln w="9144">
              <a:solidFill>
                <a:srgbClr val="00DB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03" name="object 121"/>
            <p:cNvSpPr txBox="1"/>
            <p:nvPr/>
          </p:nvSpPr>
          <p:spPr>
            <a:xfrm>
              <a:off x="6138" y="6733"/>
              <a:ext cx="2279" cy="1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p>
              <a:pPr marL="12700" marR="5080">
                <a:lnSpc>
                  <a:spcPts val="2900"/>
                </a:lnSpc>
              </a:pPr>
              <a:r>
                <a:rPr lang="zh-CN" sz="1400" b="1" spc="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提问者</a:t>
              </a:r>
              <a:endParaRPr lang="zh-CN" sz="1400" b="1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5" name="object 123"/>
            <p:cNvSpPr/>
            <p:nvPr/>
          </p:nvSpPr>
          <p:spPr>
            <a:xfrm>
              <a:off x="7155" y="6156"/>
              <a:ext cx="1532" cy="3051"/>
            </a:xfrm>
            <a:custGeom>
              <a:avLst/>
              <a:gdLst/>
              <a:ahLst/>
              <a:cxnLst/>
              <a:rect l="l" t="t" r="r" b="b"/>
              <a:pathLst>
                <a:path w="972820" h="1937385">
                  <a:moveTo>
                    <a:pt x="3301" y="0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0" y="5080"/>
                  </a:lnTo>
                  <a:lnTo>
                    <a:pt x="1524" y="6603"/>
                  </a:lnTo>
                  <a:lnTo>
                    <a:pt x="3301" y="6603"/>
                  </a:lnTo>
                  <a:lnTo>
                    <a:pt x="82169" y="9778"/>
                  </a:lnTo>
                  <a:lnTo>
                    <a:pt x="159258" y="19176"/>
                  </a:lnTo>
                  <a:lnTo>
                    <a:pt x="234314" y="34670"/>
                  </a:lnTo>
                  <a:lnTo>
                    <a:pt x="307213" y="55752"/>
                  </a:lnTo>
                  <a:lnTo>
                    <a:pt x="377571" y="82295"/>
                  </a:lnTo>
                  <a:lnTo>
                    <a:pt x="445262" y="114172"/>
                  </a:lnTo>
                  <a:lnTo>
                    <a:pt x="509905" y="150875"/>
                  </a:lnTo>
                  <a:lnTo>
                    <a:pt x="571246" y="192405"/>
                  </a:lnTo>
                  <a:lnTo>
                    <a:pt x="629285" y="238378"/>
                  </a:lnTo>
                  <a:lnTo>
                    <a:pt x="683513" y="288670"/>
                  </a:lnTo>
                  <a:lnTo>
                    <a:pt x="733679" y="342900"/>
                  </a:lnTo>
                  <a:lnTo>
                    <a:pt x="779780" y="400812"/>
                  </a:lnTo>
                  <a:lnTo>
                    <a:pt x="821309" y="462152"/>
                  </a:lnTo>
                  <a:lnTo>
                    <a:pt x="858138" y="526795"/>
                  </a:lnTo>
                  <a:lnTo>
                    <a:pt x="889888" y="594487"/>
                  </a:lnTo>
                  <a:lnTo>
                    <a:pt x="916559" y="664844"/>
                  </a:lnTo>
                  <a:lnTo>
                    <a:pt x="937641" y="737615"/>
                  </a:lnTo>
                  <a:lnTo>
                    <a:pt x="953008" y="812672"/>
                  </a:lnTo>
                  <a:lnTo>
                    <a:pt x="962533" y="889762"/>
                  </a:lnTo>
                  <a:lnTo>
                    <a:pt x="965708" y="968501"/>
                  </a:lnTo>
                  <a:lnTo>
                    <a:pt x="962533" y="1047241"/>
                  </a:lnTo>
                  <a:lnTo>
                    <a:pt x="953008" y="1124331"/>
                  </a:lnTo>
                  <a:lnTo>
                    <a:pt x="937641" y="1199388"/>
                  </a:lnTo>
                  <a:lnTo>
                    <a:pt x="916559" y="1272158"/>
                  </a:lnTo>
                  <a:lnTo>
                    <a:pt x="889888" y="1342517"/>
                  </a:lnTo>
                  <a:lnTo>
                    <a:pt x="858138" y="1410208"/>
                  </a:lnTo>
                  <a:lnTo>
                    <a:pt x="821309" y="1474851"/>
                  </a:lnTo>
                  <a:lnTo>
                    <a:pt x="779780" y="1536192"/>
                  </a:lnTo>
                  <a:lnTo>
                    <a:pt x="733679" y="1594129"/>
                  </a:lnTo>
                  <a:lnTo>
                    <a:pt x="683513" y="1648333"/>
                  </a:lnTo>
                  <a:lnTo>
                    <a:pt x="629285" y="1698561"/>
                  </a:lnTo>
                  <a:lnTo>
                    <a:pt x="571246" y="1744548"/>
                  </a:lnTo>
                  <a:lnTo>
                    <a:pt x="509905" y="1786064"/>
                  </a:lnTo>
                  <a:lnTo>
                    <a:pt x="445262" y="1822856"/>
                  </a:lnTo>
                  <a:lnTo>
                    <a:pt x="377571" y="1854669"/>
                  </a:lnTo>
                  <a:lnTo>
                    <a:pt x="307213" y="1881263"/>
                  </a:lnTo>
                  <a:lnTo>
                    <a:pt x="234314" y="1902383"/>
                  </a:lnTo>
                  <a:lnTo>
                    <a:pt x="159258" y="1917776"/>
                  </a:lnTo>
                  <a:lnTo>
                    <a:pt x="82169" y="1927186"/>
                  </a:lnTo>
                  <a:lnTo>
                    <a:pt x="3301" y="1930387"/>
                  </a:lnTo>
                  <a:lnTo>
                    <a:pt x="1524" y="1930387"/>
                  </a:lnTo>
                  <a:lnTo>
                    <a:pt x="0" y="1931860"/>
                  </a:lnTo>
                  <a:lnTo>
                    <a:pt x="0" y="1935518"/>
                  </a:lnTo>
                  <a:lnTo>
                    <a:pt x="1524" y="1937003"/>
                  </a:lnTo>
                  <a:lnTo>
                    <a:pt x="3301" y="1937003"/>
                  </a:lnTo>
                  <a:lnTo>
                    <a:pt x="82676" y="1933790"/>
                  </a:lnTo>
                  <a:lnTo>
                    <a:pt x="160274" y="1924303"/>
                  </a:lnTo>
                  <a:lnTo>
                    <a:pt x="235838" y="1908810"/>
                  </a:lnTo>
                  <a:lnTo>
                    <a:pt x="309245" y="1887550"/>
                  </a:lnTo>
                  <a:lnTo>
                    <a:pt x="380111" y="1860778"/>
                  </a:lnTo>
                  <a:lnTo>
                    <a:pt x="448310" y="1828736"/>
                  </a:lnTo>
                  <a:lnTo>
                    <a:pt x="513334" y="1791690"/>
                  </a:lnTo>
                  <a:lnTo>
                    <a:pt x="575183" y="1749894"/>
                  </a:lnTo>
                  <a:lnTo>
                    <a:pt x="633602" y="1703577"/>
                  </a:lnTo>
                  <a:lnTo>
                    <a:pt x="688213" y="1653019"/>
                  </a:lnTo>
                  <a:lnTo>
                    <a:pt x="738759" y="1598447"/>
                  </a:lnTo>
                  <a:lnTo>
                    <a:pt x="785113" y="1540129"/>
                  </a:lnTo>
                  <a:lnTo>
                    <a:pt x="826897" y="1478280"/>
                  </a:lnTo>
                  <a:lnTo>
                    <a:pt x="863981" y="1413255"/>
                  </a:lnTo>
                  <a:lnTo>
                    <a:pt x="895985" y="1345183"/>
                  </a:lnTo>
                  <a:lnTo>
                    <a:pt x="922782" y="1274317"/>
                  </a:lnTo>
                  <a:lnTo>
                    <a:pt x="944118" y="1200912"/>
                  </a:lnTo>
                  <a:lnTo>
                    <a:pt x="959612" y="1125346"/>
                  </a:lnTo>
                  <a:lnTo>
                    <a:pt x="969137" y="1047750"/>
                  </a:lnTo>
                  <a:lnTo>
                    <a:pt x="972312" y="968501"/>
                  </a:lnTo>
                  <a:lnTo>
                    <a:pt x="969137" y="889126"/>
                  </a:lnTo>
                  <a:lnTo>
                    <a:pt x="959612" y="811657"/>
                  </a:lnTo>
                  <a:lnTo>
                    <a:pt x="944118" y="736091"/>
                  </a:lnTo>
                  <a:lnTo>
                    <a:pt x="922782" y="662686"/>
                  </a:lnTo>
                  <a:lnTo>
                    <a:pt x="895985" y="591819"/>
                  </a:lnTo>
                  <a:lnTo>
                    <a:pt x="863981" y="523747"/>
                  </a:lnTo>
                  <a:lnTo>
                    <a:pt x="826897" y="458724"/>
                  </a:lnTo>
                  <a:lnTo>
                    <a:pt x="785113" y="396875"/>
                  </a:lnTo>
                  <a:lnTo>
                    <a:pt x="738759" y="338581"/>
                  </a:lnTo>
                  <a:lnTo>
                    <a:pt x="688213" y="283971"/>
                  </a:lnTo>
                  <a:lnTo>
                    <a:pt x="633602" y="233425"/>
                  </a:lnTo>
                  <a:lnTo>
                    <a:pt x="575183" y="187070"/>
                  </a:lnTo>
                  <a:lnTo>
                    <a:pt x="513334" y="145287"/>
                  </a:lnTo>
                  <a:lnTo>
                    <a:pt x="448310" y="108203"/>
                  </a:lnTo>
                  <a:lnTo>
                    <a:pt x="380111" y="76200"/>
                  </a:lnTo>
                  <a:lnTo>
                    <a:pt x="309245" y="49402"/>
                  </a:lnTo>
                  <a:lnTo>
                    <a:pt x="235838" y="28193"/>
                  </a:lnTo>
                  <a:lnTo>
                    <a:pt x="160274" y="12700"/>
                  </a:lnTo>
                  <a:lnTo>
                    <a:pt x="82676" y="3175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06" name="object 124"/>
            <p:cNvSpPr/>
            <p:nvPr/>
          </p:nvSpPr>
          <p:spPr>
            <a:xfrm>
              <a:off x="7155" y="7687"/>
              <a:ext cx="1464" cy="1464"/>
            </a:xfrm>
            <a:custGeom>
              <a:avLst/>
              <a:gdLst/>
              <a:ahLst/>
              <a:cxnLst/>
              <a:rect l="l" t="t" r="r" b="b"/>
              <a:pathLst>
                <a:path w="929639" h="929639">
                  <a:moveTo>
                    <a:pt x="928116" y="0"/>
                  </a:moveTo>
                  <a:lnTo>
                    <a:pt x="924560" y="0"/>
                  </a:lnTo>
                  <a:lnTo>
                    <a:pt x="923036" y="1524"/>
                  </a:lnTo>
                  <a:lnTo>
                    <a:pt x="923036" y="3301"/>
                  </a:lnTo>
                  <a:lnTo>
                    <a:pt x="919988" y="78612"/>
                  </a:lnTo>
                  <a:lnTo>
                    <a:pt x="910971" y="152272"/>
                  </a:lnTo>
                  <a:lnTo>
                    <a:pt x="896238" y="224027"/>
                  </a:lnTo>
                  <a:lnTo>
                    <a:pt x="876046" y="293750"/>
                  </a:lnTo>
                  <a:lnTo>
                    <a:pt x="850646" y="360933"/>
                  </a:lnTo>
                  <a:lnTo>
                    <a:pt x="820166" y="425576"/>
                  </a:lnTo>
                  <a:lnTo>
                    <a:pt x="784987" y="487425"/>
                  </a:lnTo>
                  <a:lnTo>
                    <a:pt x="745363" y="546099"/>
                  </a:lnTo>
                  <a:lnTo>
                    <a:pt x="701421" y="601522"/>
                  </a:lnTo>
                  <a:lnTo>
                    <a:pt x="653288" y="653338"/>
                  </a:lnTo>
                  <a:lnTo>
                    <a:pt x="601472" y="701357"/>
                  </a:lnTo>
                  <a:lnTo>
                    <a:pt x="546100" y="745337"/>
                  </a:lnTo>
                  <a:lnTo>
                    <a:pt x="487425" y="785037"/>
                  </a:lnTo>
                  <a:lnTo>
                    <a:pt x="425576" y="820216"/>
                  </a:lnTo>
                  <a:lnTo>
                    <a:pt x="360934" y="850633"/>
                  </a:lnTo>
                  <a:lnTo>
                    <a:pt x="293750" y="876058"/>
                  </a:lnTo>
                  <a:lnTo>
                    <a:pt x="224027" y="896251"/>
                  </a:lnTo>
                  <a:lnTo>
                    <a:pt x="152273" y="910970"/>
                  </a:lnTo>
                  <a:lnTo>
                    <a:pt x="78612" y="919975"/>
                  </a:lnTo>
                  <a:lnTo>
                    <a:pt x="3301" y="923023"/>
                  </a:lnTo>
                  <a:lnTo>
                    <a:pt x="1524" y="923023"/>
                  </a:lnTo>
                  <a:lnTo>
                    <a:pt x="0" y="924496"/>
                  </a:lnTo>
                  <a:lnTo>
                    <a:pt x="0" y="928154"/>
                  </a:lnTo>
                  <a:lnTo>
                    <a:pt x="1524" y="929639"/>
                  </a:lnTo>
                  <a:lnTo>
                    <a:pt x="3301" y="929639"/>
                  </a:lnTo>
                  <a:lnTo>
                    <a:pt x="79121" y="926566"/>
                  </a:lnTo>
                  <a:lnTo>
                    <a:pt x="153416" y="917498"/>
                  </a:lnTo>
                  <a:lnTo>
                    <a:pt x="225679" y="902677"/>
                  </a:lnTo>
                  <a:lnTo>
                    <a:pt x="295783" y="882332"/>
                  </a:lnTo>
                  <a:lnTo>
                    <a:pt x="363474" y="856729"/>
                  </a:lnTo>
                  <a:lnTo>
                    <a:pt x="428625" y="826096"/>
                  </a:lnTo>
                  <a:lnTo>
                    <a:pt x="490855" y="790663"/>
                  </a:lnTo>
                  <a:lnTo>
                    <a:pt x="550037" y="750684"/>
                  </a:lnTo>
                  <a:lnTo>
                    <a:pt x="605789" y="706386"/>
                  </a:lnTo>
                  <a:lnTo>
                    <a:pt x="657987" y="658025"/>
                  </a:lnTo>
                  <a:lnTo>
                    <a:pt x="706374" y="605828"/>
                  </a:lnTo>
                  <a:lnTo>
                    <a:pt x="750697" y="550036"/>
                  </a:lnTo>
                  <a:lnTo>
                    <a:pt x="790701" y="490854"/>
                  </a:lnTo>
                  <a:lnTo>
                    <a:pt x="826135" y="428624"/>
                  </a:lnTo>
                  <a:lnTo>
                    <a:pt x="856742" y="363600"/>
                  </a:lnTo>
                  <a:lnTo>
                    <a:pt x="882396" y="295782"/>
                  </a:lnTo>
                  <a:lnTo>
                    <a:pt x="902716" y="225678"/>
                  </a:lnTo>
                  <a:lnTo>
                    <a:pt x="917448" y="153415"/>
                  </a:lnTo>
                  <a:lnTo>
                    <a:pt x="926592" y="79120"/>
                  </a:lnTo>
                  <a:lnTo>
                    <a:pt x="929639" y="3301"/>
                  </a:lnTo>
                  <a:lnTo>
                    <a:pt x="929639" y="1524"/>
                  </a:lnTo>
                  <a:lnTo>
                    <a:pt x="928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6673" y="6545"/>
              <a:ext cx="1543" cy="727"/>
              <a:chOff x="4237582" y="4156149"/>
              <a:chExt cx="979583" cy="461803"/>
            </a:xfrm>
          </p:grpSpPr>
          <p:sp>
            <p:nvSpPr>
              <p:cNvPr id="107" name="object 125"/>
              <p:cNvSpPr/>
              <p:nvPr/>
            </p:nvSpPr>
            <p:spPr>
              <a:xfrm>
                <a:off x="4549145" y="4204568"/>
                <a:ext cx="668020" cy="413384"/>
              </a:xfrm>
              <a:custGeom>
                <a:avLst/>
                <a:gdLst/>
                <a:ahLst/>
                <a:cxnLst/>
                <a:rect l="l" t="t" r="r" b="b"/>
                <a:pathLst>
                  <a:path w="668020" h="413385">
                    <a:moveTo>
                      <a:pt x="286131" y="0"/>
                    </a:moveTo>
                    <a:lnTo>
                      <a:pt x="0" y="0"/>
                    </a:lnTo>
                    <a:lnTo>
                      <a:pt x="26162" y="634"/>
                    </a:lnTo>
                    <a:lnTo>
                      <a:pt x="52450" y="2285"/>
                    </a:lnTo>
                    <a:lnTo>
                      <a:pt x="104775" y="8762"/>
                    </a:lnTo>
                    <a:lnTo>
                      <a:pt x="156718" y="19303"/>
                    </a:lnTo>
                    <a:lnTo>
                      <a:pt x="208025" y="34162"/>
                    </a:lnTo>
                    <a:lnTo>
                      <a:pt x="258572" y="52958"/>
                    </a:lnTo>
                    <a:lnTo>
                      <a:pt x="306959" y="75564"/>
                    </a:lnTo>
                    <a:lnTo>
                      <a:pt x="353187" y="101726"/>
                    </a:lnTo>
                    <a:lnTo>
                      <a:pt x="397001" y="131444"/>
                    </a:lnTo>
                    <a:lnTo>
                      <a:pt x="438404" y="164464"/>
                    </a:lnTo>
                    <a:lnTo>
                      <a:pt x="477012" y="200786"/>
                    </a:lnTo>
                    <a:lnTo>
                      <a:pt x="512953" y="240283"/>
                    </a:lnTo>
                    <a:lnTo>
                      <a:pt x="545973" y="282828"/>
                    </a:lnTo>
                    <a:lnTo>
                      <a:pt x="575945" y="328294"/>
                    </a:lnTo>
                    <a:lnTo>
                      <a:pt x="602869" y="376681"/>
                    </a:lnTo>
                    <a:lnTo>
                      <a:pt x="615061" y="401954"/>
                    </a:lnTo>
                    <a:lnTo>
                      <a:pt x="625475" y="410082"/>
                    </a:lnTo>
                    <a:lnTo>
                      <a:pt x="638175" y="413003"/>
                    </a:lnTo>
                    <a:lnTo>
                      <a:pt x="642366" y="413003"/>
                    </a:lnTo>
                    <a:lnTo>
                      <a:pt x="646557" y="412114"/>
                    </a:lnTo>
                    <a:lnTo>
                      <a:pt x="659130" y="404494"/>
                    </a:lnTo>
                    <a:lnTo>
                      <a:pt x="665734" y="394588"/>
                    </a:lnTo>
                    <a:lnTo>
                      <a:pt x="668020" y="382777"/>
                    </a:lnTo>
                    <a:lnTo>
                      <a:pt x="665353" y="370712"/>
                    </a:lnTo>
                    <a:lnTo>
                      <a:pt x="639063" y="318515"/>
                    </a:lnTo>
                    <a:lnTo>
                      <a:pt x="608964" y="268858"/>
                    </a:lnTo>
                    <a:lnTo>
                      <a:pt x="575437" y="222122"/>
                    </a:lnTo>
                    <a:lnTo>
                      <a:pt x="538480" y="178307"/>
                    </a:lnTo>
                    <a:lnTo>
                      <a:pt x="498221" y="137667"/>
                    </a:lnTo>
                    <a:lnTo>
                      <a:pt x="454913" y="100456"/>
                    </a:lnTo>
                    <a:lnTo>
                      <a:pt x="408686" y="66547"/>
                    </a:lnTo>
                    <a:lnTo>
                      <a:pt x="359791" y="36321"/>
                    </a:lnTo>
                    <a:lnTo>
                      <a:pt x="308229" y="9778"/>
                    </a:lnTo>
                    <a:lnTo>
                      <a:pt x="286131" y="0"/>
                    </a:lnTo>
                    <a:close/>
                  </a:path>
                </a:pathLst>
              </a:custGeom>
              <a:solidFill>
                <a:srgbClr val="29ABE0"/>
              </a:solidFill>
            </p:spPr>
            <p:txBody>
              <a:bodyPr wrap="square" lIns="0" tIns="0" rIns="0" bIns="0" rtlCol="0"/>
              <a:p>
                <a:endParaRPr sz="1200"/>
              </a:p>
            </p:txBody>
          </p:sp>
          <p:sp>
            <p:nvSpPr>
              <p:cNvPr id="108" name="object 126"/>
              <p:cNvSpPr/>
              <p:nvPr/>
            </p:nvSpPr>
            <p:spPr>
              <a:xfrm>
                <a:off x="4237582" y="4156149"/>
                <a:ext cx="60896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08964" h="123825">
                    <a:moveTo>
                      <a:pt x="322199" y="0"/>
                    </a:moveTo>
                    <a:lnTo>
                      <a:pt x="264794" y="2286"/>
                    </a:lnTo>
                    <a:lnTo>
                      <a:pt x="207390" y="9144"/>
                    </a:lnTo>
                    <a:lnTo>
                      <a:pt x="150240" y="20701"/>
                    </a:lnTo>
                    <a:lnTo>
                      <a:pt x="93472" y="36830"/>
                    </a:lnTo>
                    <a:lnTo>
                      <a:pt x="37464" y="57658"/>
                    </a:lnTo>
                    <a:lnTo>
                      <a:pt x="3175" y="77470"/>
                    </a:lnTo>
                    <a:lnTo>
                      <a:pt x="0" y="87630"/>
                    </a:lnTo>
                    <a:lnTo>
                      <a:pt x="888" y="100076"/>
                    </a:lnTo>
                    <a:lnTo>
                      <a:pt x="6476" y="114427"/>
                    </a:lnTo>
                    <a:lnTo>
                      <a:pt x="16383" y="121031"/>
                    </a:lnTo>
                    <a:lnTo>
                      <a:pt x="28066" y="123317"/>
                    </a:lnTo>
                    <a:lnTo>
                      <a:pt x="40131" y="120650"/>
                    </a:lnTo>
                    <a:lnTo>
                      <a:pt x="64897" y="109982"/>
                    </a:lnTo>
                    <a:lnTo>
                      <a:pt x="89915" y="100203"/>
                    </a:lnTo>
                    <a:lnTo>
                      <a:pt x="140588" y="83947"/>
                    </a:lnTo>
                    <a:lnTo>
                      <a:pt x="192024" y="71755"/>
                    </a:lnTo>
                    <a:lnTo>
                      <a:pt x="243966" y="63754"/>
                    </a:lnTo>
                    <a:lnTo>
                      <a:pt x="296290" y="59817"/>
                    </a:lnTo>
                    <a:lnTo>
                      <a:pt x="322579" y="59436"/>
                    </a:lnTo>
                    <a:lnTo>
                      <a:pt x="608711" y="59436"/>
                    </a:lnTo>
                    <a:lnTo>
                      <a:pt x="604138" y="57404"/>
                    </a:lnTo>
                    <a:lnTo>
                      <a:pt x="549148" y="36830"/>
                    </a:lnTo>
                    <a:lnTo>
                      <a:pt x="493267" y="20828"/>
                    </a:lnTo>
                    <a:lnTo>
                      <a:pt x="436752" y="9271"/>
                    </a:lnTo>
                    <a:lnTo>
                      <a:pt x="379602" y="2286"/>
                    </a:lnTo>
                    <a:lnTo>
                      <a:pt x="350900" y="635"/>
                    </a:lnTo>
                    <a:lnTo>
                      <a:pt x="322199" y="0"/>
                    </a:lnTo>
                    <a:close/>
                  </a:path>
                </a:pathLst>
              </a:custGeom>
              <a:solidFill>
                <a:srgbClr val="29ABE0"/>
              </a:solidFill>
            </p:spPr>
            <p:txBody>
              <a:bodyPr wrap="square" lIns="0" tIns="0" rIns="0" bIns="0" rtlCol="0"/>
              <a:p>
                <a:endParaRPr sz="1200"/>
              </a:p>
            </p:txBody>
          </p:sp>
        </p:grpSp>
        <p:sp>
          <p:nvSpPr>
            <p:cNvPr id="109" name="object 127"/>
            <p:cNvSpPr/>
            <p:nvPr/>
          </p:nvSpPr>
          <p:spPr>
            <a:xfrm>
              <a:off x="8518" y="7687"/>
              <a:ext cx="106" cy="12"/>
            </a:xfrm>
            <a:custGeom>
              <a:avLst/>
              <a:gdLst/>
              <a:ahLst/>
              <a:cxnLst/>
              <a:rect l="l" t="t" r="r" b="b"/>
              <a:pathLst>
                <a:path w="67310" h="7620">
                  <a:moveTo>
                    <a:pt x="65531" y="0"/>
                  </a:moveTo>
                  <a:lnTo>
                    <a:pt x="1524" y="0"/>
                  </a:lnTo>
                  <a:lnTo>
                    <a:pt x="0" y="1650"/>
                  </a:lnTo>
                  <a:lnTo>
                    <a:pt x="0" y="5968"/>
                  </a:lnTo>
                  <a:lnTo>
                    <a:pt x="1524" y="7619"/>
                  </a:lnTo>
                  <a:lnTo>
                    <a:pt x="65531" y="7619"/>
                  </a:lnTo>
                  <a:lnTo>
                    <a:pt x="67055" y="5968"/>
                  </a:lnTo>
                  <a:lnTo>
                    <a:pt x="67055" y="1650"/>
                  </a:lnTo>
                  <a:lnTo>
                    <a:pt x="65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10" name="object 128"/>
            <p:cNvSpPr/>
            <p:nvPr/>
          </p:nvSpPr>
          <p:spPr>
            <a:xfrm>
              <a:off x="5763" y="7212"/>
              <a:ext cx="152" cy="149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61340" y="0"/>
                  </a:moveTo>
                  <a:lnTo>
                    <a:pt x="16890" y="11683"/>
                  </a:lnTo>
                  <a:lnTo>
                    <a:pt x="0" y="46481"/>
                  </a:lnTo>
                  <a:lnTo>
                    <a:pt x="2158" y="60705"/>
                  </a:lnTo>
                  <a:lnTo>
                    <a:pt x="8127" y="73278"/>
                  </a:lnTo>
                  <a:lnTo>
                    <a:pt x="17399" y="83565"/>
                  </a:lnTo>
                  <a:lnTo>
                    <a:pt x="29209" y="90804"/>
                  </a:lnTo>
                  <a:lnTo>
                    <a:pt x="42925" y="94487"/>
                  </a:lnTo>
                  <a:lnTo>
                    <a:pt x="58927" y="92709"/>
                  </a:lnTo>
                  <a:lnTo>
                    <a:pt x="72516" y="87502"/>
                  </a:lnTo>
                  <a:lnTo>
                    <a:pt x="83438" y="79247"/>
                  </a:lnTo>
                  <a:lnTo>
                    <a:pt x="91439" y="68706"/>
                  </a:lnTo>
                  <a:lnTo>
                    <a:pt x="96012" y="56260"/>
                  </a:lnTo>
                  <a:lnTo>
                    <a:pt x="94741" y="39242"/>
                  </a:lnTo>
                  <a:lnTo>
                    <a:pt x="90042" y="25018"/>
                  </a:lnTo>
                  <a:lnTo>
                    <a:pt x="82676" y="13588"/>
                  </a:lnTo>
                  <a:lnTo>
                    <a:pt x="72897" y="5206"/>
                  </a:lnTo>
                  <a:lnTo>
                    <a:pt x="61340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11" name="object 129"/>
            <p:cNvSpPr txBox="1"/>
            <p:nvPr/>
          </p:nvSpPr>
          <p:spPr>
            <a:xfrm>
              <a:off x="1989" y="6824"/>
              <a:ext cx="3218" cy="85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p>
              <a:pPr marL="12700" marR="5080" algn="r">
                <a:lnSpc>
                  <a:spcPct val="129000"/>
                </a:lnSpc>
                <a:tabLst>
                  <a:tab pos="1174115" algn="l"/>
                </a:tabLst>
              </a:pPr>
              <a:r>
                <a:rPr 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</a:rPr>
                <a:t>付费提问</a:t>
              </a:r>
              <a:endPara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endParaRPr>
            </a:p>
          </p:txBody>
        </p:sp>
        <p:sp>
          <p:nvSpPr>
            <p:cNvPr id="112" name="object 130"/>
            <p:cNvSpPr/>
            <p:nvPr/>
          </p:nvSpPr>
          <p:spPr>
            <a:xfrm>
              <a:off x="5698" y="7639"/>
              <a:ext cx="152" cy="149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61340" y="0"/>
                  </a:moveTo>
                  <a:lnTo>
                    <a:pt x="16890" y="11683"/>
                  </a:lnTo>
                  <a:lnTo>
                    <a:pt x="0" y="46481"/>
                  </a:lnTo>
                  <a:lnTo>
                    <a:pt x="2159" y="60705"/>
                  </a:lnTo>
                  <a:lnTo>
                    <a:pt x="8127" y="73278"/>
                  </a:lnTo>
                  <a:lnTo>
                    <a:pt x="17399" y="83565"/>
                  </a:lnTo>
                  <a:lnTo>
                    <a:pt x="29210" y="90804"/>
                  </a:lnTo>
                  <a:lnTo>
                    <a:pt x="42925" y="94487"/>
                  </a:lnTo>
                  <a:lnTo>
                    <a:pt x="58927" y="92709"/>
                  </a:lnTo>
                  <a:lnTo>
                    <a:pt x="72516" y="87502"/>
                  </a:lnTo>
                  <a:lnTo>
                    <a:pt x="83438" y="79247"/>
                  </a:lnTo>
                  <a:lnTo>
                    <a:pt x="91439" y="68706"/>
                  </a:lnTo>
                  <a:lnTo>
                    <a:pt x="96012" y="56260"/>
                  </a:lnTo>
                  <a:lnTo>
                    <a:pt x="94741" y="39242"/>
                  </a:lnTo>
                  <a:lnTo>
                    <a:pt x="90042" y="25018"/>
                  </a:lnTo>
                  <a:lnTo>
                    <a:pt x="82676" y="13588"/>
                  </a:lnTo>
                  <a:lnTo>
                    <a:pt x="72898" y="5206"/>
                  </a:lnTo>
                  <a:lnTo>
                    <a:pt x="61340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13" name="object 131"/>
            <p:cNvSpPr/>
            <p:nvPr/>
          </p:nvSpPr>
          <p:spPr>
            <a:xfrm>
              <a:off x="5770" y="8073"/>
              <a:ext cx="152" cy="149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61341" y="0"/>
                  </a:moveTo>
                  <a:lnTo>
                    <a:pt x="16891" y="11684"/>
                  </a:lnTo>
                  <a:lnTo>
                    <a:pt x="0" y="46481"/>
                  </a:lnTo>
                  <a:lnTo>
                    <a:pt x="2159" y="60706"/>
                  </a:lnTo>
                  <a:lnTo>
                    <a:pt x="8128" y="73278"/>
                  </a:lnTo>
                  <a:lnTo>
                    <a:pt x="17399" y="83565"/>
                  </a:lnTo>
                  <a:lnTo>
                    <a:pt x="29210" y="90804"/>
                  </a:lnTo>
                  <a:lnTo>
                    <a:pt x="42925" y="94487"/>
                  </a:lnTo>
                  <a:lnTo>
                    <a:pt x="58928" y="92709"/>
                  </a:lnTo>
                  <a:lnTo>
                    <a:pt x="72517" y="87503"/>
                  </a:lnTo>
                  <a:lnTo>
                    <a:pt x="83439" y="79247"/>
                  </a:lnTo>
                  <a:lnTo>
                    <a:pt x="91440" y="68706"/>
                  </a:lnTo>
                  <a:lnTo>
                    <a:pt x="96012" y="56260"/>
                  </a:lnTo>
                  <a:lnTo>
                    <a:pt x="94742" y="39243"/>
                  </a:lnTo>
                  <a:lnTo>
                    <a:pt x="90043" y="25018"/>
                  </a:lnTo>
                  <a:lnTo>
                    <a:pt x="82677" y="13588"/>
                  </a:lnTo>
                  <a:lnTo>
                    <a:pt x="72898" y="5206"/>
                  </a:lnTo>
                  <a:lnTo>
                    <a:pt x="61341" y="0"/>
                  </a:lnTo>
                  <a:close/>
                </a:path>
              </a:pathLst>
            </a:custGeom>
            <a:solidFill>
              <a:srgbClr val="00DBFF"/>
            </a:solidFill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14" name="object 132"/>
            <p:cNvSpPr/>
            <p:nvPr/>
          </p:nvSpPr>
          <p:spPr>
            <a:xfrm>
              <a:off x="5310" y="7284"/>
              <a:ext cx="478" cy="0"/>
            </a:xfrm>
            <a:custGeom>
              <a:avLst/>
              <a:gdLst/>
              <a:ahLst/>
              <a:cxnLst/>
              <a:rect l="l" t="t" r="r" b="b"/>
              <a:pathLst>
                <a:path w="303529">
                  <a:moveTo>
                    <a:pt x="30327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DBFF"/>
              </a:solidFill>
            </a:ln>
          </p:spPr>
          <p:txBody>
            <a:bodyPr wrap="square" lIns="0" tIns="0" rIns="0" bIns="0" rtlCol="0"/>
            <a:p>
              <a:endParaRPr sz="1200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1808" y="2784"/>
              <a:ext cx="2790" cy="85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p>
              <a:pPr marL="12700" marR="5080">
                <a:lnSpc>
                  <a:spcPct val="129000"/>
                </a:lnSpc>
              </a:pP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回答问题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7" name="object 129"/>
          <p:cNvSpPr txBox="1"/>
          <p:nvPr/>
        </p:nvSpPr>
        <p:spPr>
          <a:xfrm>
            <a:off x="303530" y="2729230"/>
            <a:ext cx="107632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 marR="5080" algn="r">
              <a:lnSpc>
                <a:spcPct val="129000"/>
              </a:lnSpc>
              <a:tabLst>
                <a:tab pos="1174115" algn="l"/>
              </a:tabLst>
            </a:pP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提问者奖励</a:t>
            </a:r>
            <a:endParaRPr 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72515" y="3506470"/>
            <a:ext cx="3225165" cy="910590"/>
            <a:chOff x="1689" y="5522"/>
            <a:chExt cx="5079" cy="1434"/>
          </a:xfrm>
        </p:grpSpPr>
        <p:sp>
          <p:nvSpPr>
            <p:cNvPr id="21519" name="矩形 98"/>
            <p:cNvSpPr/>
            <p:nvPr/>
          </p:nvSpPr>
          <p:spPr>
            <a:xfrm>
              <a:off x="1941" y="5654"/>
              <a:ext cx="4695" cy="11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互动问答，增强用户和主播的互动，有效提高消费转化率。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半闭框 55"/>
            <p:cNvSpPr/>
            <p:nvPr/>
          </p:nvSpPr>
          <p:spPr>
            <a:xfrm flipH="1">
              <a:off x="6410" y="5522"/>
              <a:ext cx="358" cy="358"/>
            </a:xfrm>
            <a:prstGeom prst="halfFrame">
              <a:avLst>
                <a:gd name="adj1" fmla="val 15000"/>
                <a:gd name="adj2" fmla="val 1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半闭框 56"/>
            <p:cNvSpPr/>
            <p:nvPr/>
          </p:nvSpPr>
          <p:spPr>
            <a:xfrm rot="10800000" flipH="1">
              <a:off x="1689" y="6589"/>
              <a:ext cx="358" cy="358"/>
            </a:xfrm>
            <a:prstGeom prst="halfFrame">
              <a:avLst>
                <a:gd name="adj1" fmla="val 15000"/>
                <a:gd name="adj2" fmla="val 1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>
              <a:off x="1689" y="5522"/>
              <a:ext cx="358" cy="358"/>
            </a:xfrm>
            <a:prstGeom prst="halfFrame">
              <a:avLst>
                <a:gd name="adj1" fmla="val 15000"/>
                <a:gd name="adj2" fmla="val 1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半闭框 60"/>
            <p:cNvSpPr/>
            <p:nvPr/>
          </p:nvSpPr>
          <p:spPr>
            <a:xfrm rot="10800000">
              <a:off x="6410" y="6598"/>
              <a:ext cx="358" cy="358"/>
            </a:xfrm>
            <a:prstGeom prst="halfFrame">
              <a:avLst>
                <a:gd name="adj1" fmla="val 15000"/>
                <a:gd name="adj2" fmla="val 1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12" name="组合 1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付费问答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187325" y="877570"/>
            <a:ext cx="1807845" cy="3639820"/>
            <a:chOff x="737" y="2012"/>
            <a:chExt cx="3728" cy="7500"/>
          </a:xfrm>
        </p:grpSpPr>
        <p:grpSp>
          <p:nvGrpSpPr>
            <p:cNvPr id="26" name="组合 25"/>
            <p:cNvGrpSpPr/>
            <p:nvPr/>
          </p:nvGrpSpPr>
          <p:grpSpPr>
            <a:xfrm>
              <a:off x="737" y="2012"/>
              <a:ext cx="3728" cy="7500"/>
              <a:chOff x="2637" y="1705"/>
              <a:chExt cx="3728" cy="7500"/>
            </a:xfrm>
          </p:grpSpPr>
          <p:pic>
            <p:nvPicPr>
              <p:cNvPr id="21" name="图片 20" descr="图片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637" y="1705"/>
                <a:ext cx="3728" cy="75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9" name="图片 18" descr="11打卡学堂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0" y="2582"/>
                <a:ext cx="3162" cy="56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" y="2837"/>
              <a:ext cx="3191" cy="56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" name="组合 1"/>
          <p:cNvGrpSpPr/>
          <p:nvPr/>
        </p:nvGrpSpPr>
        <p:grpSpPr>
          <a:xfrm>
            <a:off x="2128520" y="877570"/>
            <a:ext cx="1807845" cy="3639820"/>
            <a:chOff x="4943" y="2012"/>
            <a:chExt cx="3728" cy="7500"/>
          </a:xfrm>
        </p:grpSpPr>
        <p:pic>
          <p:nvPicPr>
            <p:cNvPr id="22" name="图片 21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43" y="2012"/>
              <a:ext cx="3728" cy="75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4" y="2850"/>
              <a:ext cx="3225" cy="56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6" name="组合 5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打卡学堂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27" name="直接箭头连接符 26"/>
          <p:cNvCxnSpPr/>
          <p:nvPr/>
        </p:nvCxnSpPr>
        <p:spPr>
          <a:xfrm flipH="1">
            <a:off x="7087235" y="2058455"/>
            <a:ext cx="71945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073525" y="1898015"/>
            <a:ext cx="9848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打卡学堂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20560" y="1635760"/>
            <a:ext cx="853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制定学堂</a:t>
            </a:r>
            <a:endParaRPr lang="zh-CN" altLang="en-US" sz="12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3" name="肘形连接符 32"/>
          <p:cNvCxnSpPr>
            <a:stCxn id="12" idx="0"/>
            <a:endCxn id="14" idx="0"/>
          </p:cNvCxnSpPr>
          <p:nvPr/>
        </p:nvCxnSpPr>
        <p:spPr>
          <a:xfrm rot="16200000">
            <a:off x="6396038" y="-14922"/>
            <a:ext cx="36195" cy="3803650"/>
          </a:xfrm>
          <a:prstGeom prst="bentConnector3">
            <a:avLst>
              <a:gd name="adj1" fmla="val 758772"/>
            </a:avLst>
          </a:prstGeom>
          <a:ln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900420" y="1353820"/>
            <a:ext cx="127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指导</a:t>
            </a:r>
            <a:endParaRPr lang="zh-CN" altLang="en-US" sz="12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 rot="0">
            <a:off x="6350000" y="2212104"/>
            <a:ext cx="1964934" cy="2070971"/>
            <a:chOff x="3552" y="3294"/>
            <a:chExt cx="3911" cy="6061"/>
          </a:xfrm>
        </p:grpSpPr>
        <p:sp>
          <p:nvSpPr>
            <p:cNvPr id="39" name="圆角矩形 38"/>
            <p:cNvSpPr/>
            <p:nvPr/>
          </p:nvSpPr>
          <p:spPr>
            <a:xfrm>
              <a:off x="3552" y="4595"/>
              <a:ext cx="3421" cy="4760"/>
            </a:xfrm>
            <a:prstGeom prst="roundRect">
              <a:avLst/>
            </a:prstGeom>
            <a:solidFill>
              <a:srgbClr val="B7E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757" y="3294"/>
              <a:ext cx="3706" cy="5528"/>
              <a:chOff x="3757" y="3294"/>
              <a:chExt cx="3706" cy="5528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3757" y="4755"/>
                <a:ext cx="3055" cy="406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algn="l">
                  <a:lnSpc>
                    <a:spcPct val="21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①学习计划更科学</a:t>
                </a:r>
                <a:endParaRPr lang="zh-CN" altLang="en-US" sz="10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21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②督学性质强</a:t>
                </a:r>
                <a:endParaRPr lang="zh-CN" altLang="en-US" sz="10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l">
                  <a:lnSpc>
                    <a:spcPct val="21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③用户黏性高</a:t>
                </a:r>
                <a:endParaRPr lang="zh-CN" altLang="en-US" sz="10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210000"/>
                  </a:lnSpc>
                </a:pPr>
                <a:r>
                  <a:rPr lang="zh-CN" altLang="en-US" sz="100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④ 学习数据直观</a:t>
                </a:r>
                <a:endParaRPr lang="zh-CN" altLang="en-US" sz="10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44" name="曲线连接符 43"/>
              <p:cNvCxnSpPr>
                <a:stCxn id="15" idx="2"/>
                <a:endCxn id="39" idx="0"/>
              </p:cNvCxnSpPr>
              <p:nvPr/>
            </p:nvCxnSpPr>
            <p:spPr>
              <a:xfrm rot="5400000">
                <a:off x="5712" y="2844"/>
                <a:ext cx="1301" cy="2200"/>
              </a:xfrm>
              <a:prstGeom prst="curvedConnector3">
                <a:avLst>
                  <a:gd name="adj1" fmla="val 49910"/>
                </a:avLst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4019550" y="1868590"/>
            <a:ext cx="985520" cy="379730"/>
            <a:chOff x="6318" y="2948"/>
            <a:chExt cx="1552" cy="598"/>
          </a:xfrm>
        </p:grpSpPr>
        <p:sp>
          <p:nvSpPr>
            <p:cNvPr id="8" name="椭圆 7"/>
            <p:cNvSpPr/>
            <p:nvPr/>
          </p:nvSpPr>
          <p:spPr>
            <a:xfrm>
              <a:off x="6318" y="2948"/>
              <a:ext cx="1552" cy="598"/>
            </a:xfrm>
            <a:prstGeom prst="ellipse">
              <a:avLst/>
            </a:prstGeom>
            <a:solidFill>
              <a:srgbClr val="B7E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75" y="3006"/>
              <a:ext cx="143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学员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4982210" y="1635760"/>
            <a:ext cx="107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付费打卡</a:t>
            </a:r>
            <a:endParaRPr lang="zh-CN" altLang="en-US" sz="12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998085" y="2000670"/>
            <a:ext cx="1101725" cy="115570"/>
            <a:chOff x="7871" y="3182"/>
            <a:chExt cx="1735" cy="182"/>
          </a:xfrm>
        </p:grpSpPr>
        <p:cxnSp>
          <p:nvCxnSpPr>
            <p:cNvPr id="25" name="直接箭头连接符 24"/>
            <p:cNvCxnSpPr/>
            <p:nvPr/>
          </p:nvCxnSpPr>
          <p:spPr>
            <a:xfrm>
              <a:off x="7992" y="3348"/>
              <a:ext cx="1614" cy="1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H="1">
              <a:off x="7871" y="3182"/>
              <a:ext cx="169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4998085" y="2221230"/>
            <a:ext cx="107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每天通知</a:t>
            </a:r>
            <a:endParaRPr lang="zh-CN" altLang="en-US" sz="12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75045" y="1868590"/>
            <a:ext cx="1012190" cy="379730"/>
            <a:chOff x="9720" y="2854"/>
            <a:chExt cx="1594" cy="598"/>
          </a:xfrm>
        </p:grpSpPr>
        <p:sp>
          <p:nvSpPr>
            <p:cNvPr id="18" name="椭圆 17"/>
            <p:cNvSpPr/>
            <p:nvPr/>
          </p:nvSpPr>
          <p:spPr>
            <a:xfrm>
              <a:off x="9741" y="2854"/>
              <a:ext cx="1551" cy="598"/>
            </a:xfrm>
            <a:prstGeom prst="ellipse">
              <a:avLst/>
            </a:prstGeom>
            <a:solidFill>
              <a:srgbClr val="B7E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20" y="2911"/>
              <a:ext cx="1594" cy="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打卡学堂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7823200" y="1868805"/>
            <a:ext cx="985011" cy="379300"/>
            <a:chOff x="7329" y="4160"/>
            <a:chExt cx="2189" cy="1110"/>
          </a:xfrm>
        </p:grpSpPr>
        <p:sp>
          <p:nvSpPr>
            <p:cNvPr id="14" name="椭圆 13"/>
            <p:cNvSpPr/>
            <p:nvPr/>
          </p:nvSpPr>
          <p:spPr>
            <a:xfrm>
              <a:off x="7329" y="4160"/>
              <a:ext cx="2189" cy="1110"/>
            </a:xfrm>
            <a:prstGeom prst="ellipse">
              <a:avLst/>
            </a:prstGeom>
            <a:solidFill>
              <a:srgbClr val="B7E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10" y="4267"/>
              <a:ext cx="2026" cy="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导师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 rot="0">
            <a:off x="4679315" y="1127760"/>
            <a:ext cx="1783080" cy="3590290"/>
            <a:chOff x="737" y="2012"/>
            <a:chExt cx="3728" cy="7500"/>
          </a:xfrm>
        </p:grpSpPr>
        <p:pic>
          <p:nvPicPr>
            <p:cNvPr id="21" name="图片 20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7" y="2012"/>
              <a:ext cx="3728" cy="75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" y="2869"/>
              <a:ext cx="3217" cy="56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" name="组合 3"/>
          <p:cNvGrpSpPr/>
          <p:nvPr/>
        </p:nvGrpSpPr>
        <p:grpSpPr>
          <a:xfrm>
            <a:off x="6790690" y="1127760"/>
            <a:ext cx="1783080" cy="3590290"/>
            <a:chOff x="10000" y="795"/>
            <a:chExt cx="3358" cy="6758"/>
          </a:xfrm>
        </p:grpSpPr>
        <p:pic>
          <p:nvPicPr>
            <p:cNvPr id="22" name="图片 21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0" y="795"/>
              <a:ext cx="3359" cy="675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2" y="1568"/>
              <a:ext cx="2877" cy="5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6" name="组合 5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考试</a:t>
              </a:r>
              <a:r>
                <a:rPr lang="en-US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自测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45110" y="1230630"/>
            <a:ext cx="4298315" cy="1217295"/>
            <a:chOff x="386" y="2620"/>
            <a:chExt cx="6769" cy="1917"/>
          </a:xfrm>
        </p:grpSpPr>
        <p:grpSp>
          <p:nvGrpSpPr>
            <p:cNvPr id="9" name="组合 8"/>
            <p:cNvGrpSpPr/>
            <p:nvPr/>
          </p:nvGrpSpPr>
          <p:grpSpPr>
            <a:xfrm rot="0">
              <a:off x="386" y="3598"/>
              <a:ext cx="1524" cy="862"/>
              <a:chOff x="9075" y="4160"/>
              <a:chExt cx="2189" cy="111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9075" y="4160"/>
                <a:ext cx="2189" cy="1110"/>
              </a:xfrm>
              <a:prstGeom prst="ellipse">
                <a:avLst/>
              </a:prstGeom>
              <a:solidFill>
                <a:srgbClr val="B7E1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273" y="4425"/>
                <a:ext cx="1794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导师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0">
              <a:off x="5633" y="3598"/>
              <a:ext cx="1523" cy="862"/>
              <a:chOff x="9075" y="4160"/>
              <a:chExt cx="2189" cy="111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075" y="4160"/>
                <a:ext cx="2189" cy="1110"/>
              </a:xfrm>
              <a:prstGeom prst="ellipse">
                <a:avLst/>
              </a:prstGeom>
              <a:solidFill>
                <a:srgbClr val="B7E1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9273" y="4425"/>
                <a:ext cx="1794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学员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0">
              <a:off x="2998" y="3598"/>
              <a:ext cx="1523" cy="862"/>
              <a:chOff x="9075" y="4160"/>
              <a:chExt cx="2189" cy="111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075" y="4160"/>
                <a:ext cx="2189" cy="1110"/>
              </a:xfrm>
              <a:prstGeom prst="ellipse">
                <a:avLst/>
              </a:prstGeom>
              <a:solidFill>
                <a:srgbClr val="B7E1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273" y="4425"/>
                <a:ext cx="1794" cy="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考试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8" name="直接箭头连接符 17"/>
            <p:cNvCxnSpPr/>
            <p:nvPr/>
          </p:nvCxnSpPr>
          <p:spPr>
            <a:xfrm>
              <a:off x="1886" y="4029"/>
              <a:ext cx="111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4521" y="4029"/>
              <a:ext cx="111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773" y="4103"/>
              <a:ext cx="128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关联课程</a:t>
              </a:r>
              <a:endPara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384" y="3521"/>
              <a:ext cx="160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</a:t>
              </a:r>
              <a:endPara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检测</a:t>
              </a:r>
              <a:endPara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4" name="肘形连接符 23"/>
            <p:cNvCxnSpPr/>
            <p:nvPr/>
          </p:nvCxnSpPr>
          <p:spPr>
            <a:xfrm rot="16200000">
              <a:off x="3759" y="963"/>
              <a:ext cx="4" cy="5271"/>
            </a:xfrm>
            <a:prstGeom prst="bentConnector3">
              <a:avLst>
                <a:gd name="adj1" fmla="val 11519999"/>
              </a:avLst>
            </a:prstGeom>
            <a:ln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649" y="2620"/>
              <a:ext cx="144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测评解析</a:t>
              </a:r>
              <a:endPara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66" y="2620"/>
              <a:ext cx="19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补充学习</a:t>
              </a:r>
              <a:endPara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99391" y="2663825"/>
            <a:ext cx="2795905" cy="2125980"/>
            <a:chOff x="4785" y="2931"/>
            <a:chExt cx="4975" cy="3781"/>
          </a:xfrm>
        </p:grpSpPr>
        <p:grpSp>
          <p:nvGrpSpPr>
            <p:cNvPr id="39" name="组合 38"/>
            <p:cNvGrpSpPr/>
            <p:nvPr/>
          </p:nvGrpSpPr>
          <p:grpSpPr>
            <a:xfrm>
              <a:off x="5134" y="3735"/>
              <a:ext cx="1220" cy="2977"/>
              <a:chOff x="2304600" y="2265739"/>
              <a:chExt cx="425450" cy="1038225"/>
            </a:xfrm>
            <a:solidFill>
              <a:schemeClr val="bg1"/>
            </a:solidFill>
          </p:grpSpPr>
          <p:sp>
            <p:nvSpPr>
              <p:cNvPr id="40" name="Freeform 15"/>
              <p:cNvSpPr>
                <a:spLocks noEditPoints="1"/>
              </p:cNvSpPr>
              <p:nvPr/>
            </p:nvSpPr>
            <p:spPr bwMode="auto">
              <a:xfrm>
                <a:off x="2304600" y="2511801"/>
                <a:ext cx="425450" cy="792163"/>
              </a:xfrm>
              <a:custGeom>
                <a:avLst/>
                <a:gdLst>
                  <a:gd name="T0" fmla="*/ 177 w 375"/>
                  <a:gd name="T1" fmla="*/ 648 h 698"/>
                  <a:gd name="T2" fmla="*/ 177 w 375"/>
                  <a:gd name="T3" fmla="*/ 335 h 698"/>
                  <a:gd name="T4" fmla="*/ 195 w 375"/>
                  <a:gd name="T5" fmla="*/ 335 h 698"/>
                  <a:gd name="T6" fmla="*/ 195 w 375"/>
                  <a:gd name="T7" fmla="*/ 648 h 698"/>
                  <a:gd name="T8" fmla="*/ 245 w 375"/>
                  <a:gd name="T9" fmla="*/ 698 h 698"/>
                  <a:gd name="T10" fmla="*/ 294 w 375"/>
                  <a:gd name="T11" fmla="*/ 648 h 698"/>
                  <a:gd name="T12" fmla="*/ 294 w 375"/>
                  <a:gd name="T13" fmla="*/ 304 h 698"/>
                  <a:gd name="T14" fmla="*/ 294 w 375"/>
                  <a:gd name="T15" fmla="*/ 228 h 698"/>
                  <a:gd name="T16" fmla="*/ 294 w 375"/>
                  <a:gd name="T17" fmla="*/ 222 h 698"/>
                  <a:gd name="T18" fmla="*/ 294 w 375"/>
                  <a:gd name="T19" fmla="*/ 222 h 698"/>
                  <a:gd name="T20" fmla="*/ 256 w 375"/>
                  <a:gd name="T21" fmla="*/ 228 h 698"/>
                  <a:gd name="T22" fmla="*/ 261 w 375"/>
                  <a:gd name="T23" fmla="*/ 260 h 698"/>
                  <a:gd name="T24" fmla="*/ 195 w 375"/>
                  <a:gd name="T25" fmla="*/ 270 h 698"/>
                  <a:gd name="T26" fmla="*/ 177 w 375"/>
                  <a:gd name="T27" fmla="*/ 273 h 698"/>
                  <a:gd name="T28" fmla="*/ 153 w 375"/>
                  <a:gd name="T29" fmla="*/ 277 h 698"/>
                  <a:gd name="T30" fmla="*/ 137 w 375"/>
                  <a:gd name="T31" fmla="*/ 180 h 698"/>
                  <a:gd name="T32" fmla="*/ 124 w 375"/>
                  <a:gd name="T33" fmla="*/ 95 h 698"/>
                  <a:gd name="T34" fmla="*/ 232 w 375"/>
                  <a:gd name="T35" fmla="*/ 78 h 698"/>
                  <a:gd name="T36" fmla="*/ 243 w 375"/>
                  <a:gd name="T37" fmla="*/ 149 h 698"/>
                  <a:gd name="T38" fmla="*/ 291 w 375"/>
                  <a:gd name="T39" fmla="*/ 138 h 698"/>
                  <a:gd name="T40" fmla="*/ 294 w 375"/>
                  <a:gd name="T41" fmla="*/ 136 h 698"/>
                  <a:gd name="T42" fmla="*/ 294 w 375"/>
                  <a:gd name="T43" fmla="*/ 82 h 698"/>
                  <a:gd name="T44" fmla="*/ 302 w 375"/>
                  <a:gd name="T45" fmla="*/ 91 h 698"/>
                  <a:gd name="T46" fmla="*/ 311 w 375"/>
                  <a:gd name="T47" fmla="*/ 120 h 698"/>
                  <a:gd name="T48" fmla="*/ 309 w 375"/>
                  <a:gd name="T49" fmla="*/ 132 h 698"/>
                  <a:gd name="T50" fmla="*/ 302 w 375"/>
                  <a:gd name="T51" fmla="*/ 140 h 698"/>
                  <a:gd name="T52" fmla="*/ 294 w 375"/>
                  <a:gd name="T53" fmla="*/ 145 h 698"/>
                  <a:gd name="T54" fmla="*/ 290 w 375"/>
                  <a:gd name="T55" fmla="*/ 147 h 698"/>
                  <a:gd name="T56" fmla="*/ 244 w 375"/>
                  <a:gd name="T57" fmla="*/ 156 h 698"/>
                  <a:gd name="T58" fmla="*/ 231 w 375"/>
                  <a:gd name="T59" fmla="*/ 157 h 698"/>
                  <a:gd name="T60" fmla="*/ 209 w 375"/>
                  <a:gd name="T61" fmla="*/ 156 h 698"/>
                  <a:gd name="T62" fmla="*/ 175 w 375"/>
                  <a:gd name="T63" fmla="*/ 186 h 698"/>
                  <a:gd name="T64" fmla="*/ 196 w 375"/>
                  <a:gd name="T65" fmla="*/ 218 h 698"/>
                  <a:gd name="T66" fmla="*/ 205 w 375"/>
                  <a:gd name="T67" fmla="*/ 220 h 698"/>
                  <a:gd name="T68" fmla="*/ 231 w 375"/>
                  <a:gd name="T69" fmla="*/ 221 h 698"/>
                  <a:gd name="T70" fmla="*/ 254 w 375"/>
                  <a:gd name="T71" fmla="*/ 220 h 698"/>
                  <a:gd name="T72" fmla="*/ 292 w 375"/>
                  <a:gd name="T73" fmla="*/ 214 h 698"/>
                  <a:gd name="T74" fmla="*/ 294 w 375"/>
                  <a:gd name="T75" fmla="*/ 213 h 698"/>
                  <a:gd name="T76" fmla="*/ 302 w 375"/>
                  <a:gd name="T77" fmla="*/ 211 h 698"/>
                  <a:gd name="T78" fmla="*/ 337 w 375"/>
                  <a:gd name="T79" fmla="*/ 194 h 698"/>
                  <a:gd name="T80" fmla="*/ 366 w 375"/>
                  <a:gd name="T81" fmla="*/ 160 h 698"/>
                  <a:gd name="T82" fmla="*/ 375 w 375"/>
                  <a:gd name="T83" fmla="*/ 120 h 698"/>
                  <a:gd name="T84" fmla="*/ 342 w 375"/>
                  <a:gd name="T85" fmla="*/ 39 h 698"/>
                  <a:gd name="T86" fmla="*/ 308 w 375"/>
                  <a:gd name="T87" fmla="*/ 12 h 698"/>
                  <a:gd name="T88" fmla="*/ 270 w 375"/>
                  <a:gd name="T89" fmla="*/ 0 h 698"/>
                  <a:gd name="T90" fmla="*/ 263 w 375"/>
                  <a:gd name="T91" fmla="*/ 0 h 698"/>
                  <a:gd name="T92" fmla="*/ 109 w 375"/>
                  <a:gd name="T93" fmla="*/ 0 h 698"/>
                  <a:gd name="T94" fmla="*/ 102 w 375"/>
                  <a:gd name="T95" fmla="*/ 1 h 698"/>
                  <a:gd name="T96" fmla="*/ 52 w 375"/>
                  <a:gd name="T97" fmla="*/ 19 h 698"/>
                  <a:gd name="T98" fmla="*/ 16 w 375"/>
                  <a:gd name="T99" fmla="*/ 61 h 698"/>
                  <a:gd name="T100" fmla="*/ 1 w 375"/>
                  <a:gd name="T101" fmla="*/ 132 h 698"/>
                  <a:gd name="T102" fmla="*/ 59 w 375"/>
                  <a:gd name="T103" fmla="*/ 334 h 698"/>
                  <a:gd name="T104" fmla="*/ 78 w 375"/>
                  <a:gd name="T105" fmla="*/ 351 h 698"/>
                  <a:gd name="T106" fmla="*/ 78 w 375"/>
                  <a:gd name="T107" fmla="*/ 648 h 698"/>
                  <a:gd name="T108" fmla="*/ 127 w 375"/>
                  <a:gd name="T109" fmla="*/ 698 h 698"/>
                  <a:gd name="T110" fmla="*/ 177 w 375"/>
                  <a:gd name="T111" fmla="*/ 648 h 698"/>
                  <a:gd name="T112" fmla="*/ 65 w 375"/>
                  <a:gd name="T113" fmla="*/ 132 h 698"/>
                  <a:gd name="T114" fmla="*/ 73 w 375"/>
                  <a:gd name="T115" fmla="*/ 90 h 698"/>
                  <a:gd name="T116" fmla="*/ 78 w 375"/>
                  <a:gd name="T117" fmla="*/ 82 h 698"/>
                  <a:gd name="T118" fmla="*/ 78 w 375"/>
                  <a:gd name="T119" fmla="*/ 208 h 698"/>
                  <a:gd name="T120" fmla="*/ 65 w 375"/>
                  <a:gd name="T121" fmla="*/ 132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5" h="698">
                    <a:moveTo>
                      <a:pt x="177" y="648"/>
                    </a:moveTo>
                    <a:cubicBezTo>
                      <a:pt x="177" y="335"/>
                      <a:pt x="177" y="335"/>
                      <a:pt x="177" y="335"/>
                    </a:cubicBezTo>
                    <a:cubicBezTo>
                      <a:pt x="195" y="335"/>
                      <a:pt x="195" y="335"/>
                      <a:pt x="195" y="335"/>
                    </a:cubicBezTo>
                    <a:cubicBezTo>
                      <a:pt x="195" y="648"/>
                      <a:pt x="195" y="648"/>
                      <a:pt x="195" y="648"/>
                    </a:cubicBezTo>
                    <a:cubicBezTo>
                      <a:pt x="195" y="676"/>
                      <a:pt x="218" y="698"/>
                      <a:pt x="245" y="698"/>
                    </a:cubicBezTo>
                    <a:cubicBezTo>
                      <a:pt x="272" y="698"/>
                      <a:pt x="294" y="676"/>
                      <a:pt x="294" y="648"/>
                    </a:cubicBezTo>
                    <a:cubicBezTo>
                      <a:pt x="294" y="304"/>
                      <a:pt x="294" y="304"/>
                      <a:pt x="294" y="304"/>
                    </a:cubicBezTo>
                    <a:cubicBezTo>
                      <a:pt x="294" y="228"/>
                      <a:pt x="294" y="228"/>
                      <a:pt x="294" y="228"/>
                    </a:cubicBezTo>
                    <a:cubicBezTo>
                      <a:pt x="294" y="222"/>
                      <a:pt x="294" y="222"/>
                      <a:pt x="294" y="222"/>
                    </a:cubicBezTo>
                    <a:cubicBezTo>
                      <a:pt x="294" y="222"/>
                      <a:pt x="294" y="222"/>
                      <a:pt x="294" y="222"/>
                    </a:cubicBezTo>
                    <a:cubicBezTo>
                      <a:pt x="282" y="225"/>
                      <a:pt x="269" y="227"/>
                      <a:pt x="256" y="228"/>
                    </a:cubicBezTo>
                    <a:cubicBezTo>
                      <a:pt x="261" y="260"/>
                      <a:pt x="261" y="260"/>
                      <a:pt x="261" y="260"/>
                    </a:cubicBezTo>
                    <a:cubicBezTo>
                      <a:pt x="195" y="270"/>
                      <a:pt x="195" y="270"/>
                      <a:pt x="195" y="270"/>
                    </a:cubicBezTo>
                    <a:cubicBezTo>
                      <a:pt x="177" y="273"/>
                      <a:pt x="177" y="273"/>
                      <a:pt x="177" y="273"/>
                    </a:cubicBezTo>
                    <a:cubicBezTo>
                      <a:pt x="153" y="277"/>
                      <a:pt x="153" y="277"/>
                      <a:pt x="153" y="277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24" y="95"/>
                      <a:pt x="124" y="95"/>
                      <a:pt x="124" y="95"/>
                    </a:cubicBezTo>
                    <a:cubicBezTo>
                      <a:pt x="232" y="78"/>
                      <a:pt x="232" y="78"/>
                      <a:pt x="232" y="78"/>
                    </a:cubicBezTo>
                    <a:cubicBezTo>
                      <a:pt x="243" y="149"/>
                      <a:pt x="243" y="149"/>
                      <a:pt x="243" y="149"/>
                    </a:cubicBezTo>
                    <a:cubicBezTo>
                      <a:pt x="270" y="147"/>
                      <a:pt x="284" y="142"/>
                      <a:pt x="291" y="138"/>
                    </a:cubicBezTo>
                    <a:cubicBezTo>
                      <a:pt x="294" y="136"/>
                      <a:pt x="294" y="136"/>
                      <a:pt x="294" y="136"/>
                    </a:cubicBezTo>
                    <a:cubicBezTo>
                      <a:pt x="294" y="82"/>
                      <a:pt x="294" y="82"/>
                      <a:pt x="294" y="82"/>
                    </a:cubicBezTo>
                    <a:cubicBezTo>
                      <a:pt x="297" y="85"/>
                      <a:pt x="299" y="88"/>
                      <a:pt x="302" y="91"/>
                    </a:cubicBezTo>
                    <a:cubicBezTo>
                      <a:pt x="308" y="101"/>
                      <a:pt x="311" y="112"/>
                      <a:pt x="311" y="120"/>
                    </a:cubicBezTo>
                    <a:cubicBezTo>
                      <a:pt x="311" y="125"/>
                      <a:pt x="310" y="128"/>
                      <a:pt x="309" y="132"/>
                    </a:cubicBezTo>
                    <a:cubicBezTo>
                      <a:pt x="307" y="134"/>
                      <a:pt x="306" y="137"/>
                      <a:pt x="302" y="140"/>
                    </a:cubicBezTo>
                    <a:cubicBezTo>
                      <a:pt x="300" y="141"/>
                      <a:pt x="298" y="143"/>
                      <a:pt x="294" y="145"/>
                    </a:cubicBezTo>
                    <a:cubicBezTo>
                      <a:pt x="293" y="146"/>
                      <a:pt x="292" y="147"/>
                      <a:pt x="290" y="147"/>
                    </a:cubicBezTo>
                    <a:cubicBezTo>
                      <a:pt x="280" y="152"/>
                      <a:pt x="265" y="155"/>
                      <a:pt x="244" y="156"/>
                    </a:cubicBezTo>
                    <a:cubicBezTo>
                      <a:pt x="240" y="157"/>
                      <a:pt x="235" y="157"/>
                      <a:pt x="231" y="157"/>
                    </a:cubicBezTo>
                    <a:cubicBezTo>
                      <a:pt x="224" y="157"/>
                      <a:pt x="217" y="157"/>
                      <a:pt x="209" y="156"/>
                    </a:cubicBezTo>
                    <a:cubicBezTo>
                      <a:pt x="191" y="155"/>
                      <a:pt x="176" y="168"/>
                      <a:pt x="175" y="186"/>
                    </a:cubicBezTo>
                    <a:cubicBezTo>
                      <a:pt x="174" y="201"/>
                      <a:pt x="183" y="214"/>
                      <a:pt x="196" y="218"/>
                    </a:cubicBezTo>
                    <a:cubicBezTo>
                      <a:pt x="199" y="219"/>
                      <a:pt x="202" y="220"/>
                      <a:pt x="205" y="220"/>
                    </a:cubicBezTo>
                    <a:cubicBezTo>
                      <a:pt x="214" y="221"/>
                      <a:pt x="222" y="221"/>
                      <a:pt x="231" y="221"/>
                    </a:cubicBezTo>
                    <a:cubicBezTo>
                      <a:pt x="239" y="221"/>
                      <a:pt x="247" y="220"/>
                      <a:pt x="254" y="220"/>
                    </a:cubicBezTo>
                    <a:cubicBezTo>
                      <a:pt x="268" y="219"/>
                      <a:pt x="281" y="217"/>
                      <a:pt x="292" y="214"/>
                    </a:cubicBezTo>
                    <a:cubicBezTo>
                      <a:pt x="293" y="214"/>
                      <a:pt x="294" y="214"/>
                      <a:pt x="294" y="213"/>
                    </a:cubicBezTo>
                    <a:cubicBezTo>
                      <a:pt x="297" y="213"/>
                      <a:pt x="300" y="212"/>
                      <a:pt x="302" y="211"/>
                    </a:cubicBezTo>
                    <a:cubicBezTo>
                      <a:pt x="315" y="207"/>
                      <a:pt x="327" y="201"/>
                      <a:pt x="337" y="194"/>
                    </a:cubicBezTo>
                    <a:cubicBezTo>
                      <a:pt x="350" y="185"/>
                      <a:pt x="360" y="173"/>
                      <a:pt x="366" y="160"/>
                    </a:cubicBezTo>
                    <a:cubicBezTo>
                      <a:pt x="372" y="147"/>
                      <a:pt x="375" y="133"/>
                      <a:pt x="375" y="120"/>
                    </a:cubicBezTo>
                    <a:cubicBezTo>
                      <a:pt x="375" y="89"/>
                      <a:pt x="361" y="61"/>
                      <a:pt x="342" y="39"/>
                    </a:cubicBezTo>
                    <a:cubicBezTo>
                      <a:pt x="332" y="28"/>
                      <a:pt x="321" y="19"/>
                      <a:pt x="308" y="12"/>
                    </a:cubicBezTo>
                    <a:cubicBezTo>
                      <a:pt x="297" y="6"/>
                      <a:pt x="284" y="1"/>
                      <a:pt x="270" y="0"/>
                    </a:cubicBezTo>
                    <a:cubicBezTo>
                      <a:pt x="268" y="0"/>
                      <a:pt x="266" y="0"/>
                      <a:pt x="263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6" y="0"/>
                      <a:pt x="104" y="0"/>
                      <a:pt x="102" y="1"/>
                    </a:cubicBezTo>
                    <a:cubicBezTo>
                      <a:pt x="93" y="2"/>
                      <a:pt x="73" y="5"/>
                      <a:pt x="52" y="19"/>
                    </a:cubicBezTo>
                    <a:cubicBezTo>
                      <a:pt x="39" y="28"/>
                      <a:pt x="25" y="42"/>
                      <a:pt x="16" y="61"/>
                    </a:cubicBezTo>
                    <a:cubicBezTo>
                      <a:pt x="6" y="80"/>
                      <a:pt x="0" y="103"/>
                      <a:pt x="1" y="132"/>
                    </a:cubicBezTo>
                    <a:cubicBezTo>
                      <a:pt x="1" y="181"/>
                      <a:pt x="17" y="245"/>
                      <a:pt x="59" y="334"/>
                    </a:cubicBezTo>
                    <a:cubicBezTo>
                      <a:pt x="63" y="342"/>
                      <a:pt x="70" y="348"/>
                      <a:pt x="78" y="351"/>
                    </a:cubicBezTo>
                    <a:cubicBezTo>
                      <a:pt x="78" y="648"/>
                      <a:pt x="78" y="648"/>
                      <a:pt x="78" y="648"/>
                    </a:cubicBezTo>
                    <a:cubicBezTo>
                      <a:pt x="78" y="676"/>
                      <a:pt x="100" y="698"/>
                      <a:pt x="127" y="698"/>
                    </a:cubicBezTo>
                    <a:cubicBezTo>
                      <a:pt x="155" y="698"/>
                      <a:pt x="177" y="676"/>
                      <a:pt x="177" y="648"/>
                    </a:cubicBezTo>
                    <a:close/>
                    <a:moveTo>
                      <a:pt x="65" y="132"/>
                    </a:moveTo>
                    <a:cubicBezTo>
                      <a:pt x="65" y="111"/>
                      <a:pt x="68" y="98"/>
                      <a:pt x="73" y="90"/>
                    </a:cubicBezTo>
                    <a:cubicBezTo>
                      <a:pt x="74" y="87"/>
                      <a:pt x="76" y="84"/>
                      <a:pt x="78" y="82"/>
                    </a:cubicBezTo>
                    <a:cubicBezTo>
                      <a:pt x="78" y="208"/>
                      <a:pt x="78" y="208"/>
                      <a:pt x="78" y="208"/>
                    </a:cubicBezTo>
                    <a:cubicBezTo>
                      <a:pt x="68" y="176"/>
                      <a:pt x="64" y="151"/>
                      <a:pt x="6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1" name="Freeform 16"/>
              <p:cNvSpPr/>
              <p:nvPr/>
            </p:nvSpPr>
            <p:spPr bwMode="auto">
              <a:xfrm>
                <a:off x="2409375" y="2265739"/>
                <a:ext cx="225425" cy="225425"/>
              </a:xfrm>
              <a:custGeom>
                <a:avLst/>
                <a:gdLst>
                  <a:gd name="T0" fmla="*/ 120 w 198"/>
                  <a:gd name="T1" fmla="*/ 187 h 198"/>
                  <a:gd name="T2" fmla="*/ 187 w 198"/>
                  <a:gd name="T3" fmla="*/ 79 h 198"/>
                  <a:gd name="T4" fmla="*/ 79 w 198"/>
                  <a:gd name="T5" fmla="*/ 11 h 198"/>
                  <a:gd name="T6" fmla="*/ 12 w 198"/>
                  <a:gd name="T7" fmla="*/ 119 h 198"/>
                  <a:gd name="T8" fmla="*/ 120 w 198"/>
                  <a:gd name="T9" fmla="*/ 18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8">
                    <a:moveTo>
                      <a:pt x="120" y="187"/>
                    </a:moveTo>
                    <a:cubicBezTo>
                      <a:pt x="168" y="175"/>
                      <a:pt x="198" y="127"/>
                      <a:pt x="187" y="79"/>
                    </a:cubicBezTo>
                    <a:cubicBezTo>
                      <a:pt x="176" y="30"/>
                      <a:pt x="127" y="0"/>
                      <a:pt x="79" y="11"/>
                    </a:cubicBezTo>
                    <a:cubicBezTo>
                      <a:pt x="30" y="23"/>
                      <a:pt x="0" y="71"/>
                      <a:pt x="12" y="119"/>
                    </a:cubicBezTo>
                    <a:cubicBezTo>
                      <a:pt x="23" y="168"/>
                      <a:pt x="71" y="198"/>
                      <a:pt x="120" y="1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4785" y="2931"/>
              <a:ext cx="4975" cy="1893"/>
              <a:chOff x="1879600" y="2028898"/>
              <a:chExt cx="3159100" cy="1201847"/>
            </a:xfrm>
            <a:solidFill>
              <a:schemeClr val="bg1"/>
            </a:solidFill>
          </p:grpSpPr>
          <p:sp>
            <p:nvSpPr>
              <p:cNvPr id="43" name="圆角矩形标注 42"/>
              <p:cNvSpPr/>
              <p:nvPr/>
            </p:nvSpPr>
            <p:spPr>
              <a:xfrm>
                <a:off x="1879600" y="2028898"/>
                <a:ext cx="1892300" cy="920750"/>
              </a:xfrm>
              <a:prstGeom prst="wedgeRoundRectCallout">
                <a:avLst>
                  <a:gd name="adj1" fmla="val 33413"/>
                  <a:gd name="adj2" fmla="val 85397"/>
                  <a:gd name="adj3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圆角矩形标注 43"/>
              <p:cNvSpPr/>
              <p:nvPr/>
            </p:nvSpPr>
            <p:spPr>
              <a:xfrm>
                <a:off x="2989554" y="2099173"/>
                <a:ext cx="2049146" cy="1131572"/>
              </a:xfrm>
              <a:prstGeom prst="wedgeRoundRectCallout">
                <a:avLst>
                  <a:gd name="adj1" fmla="val -43906"/>
                  <a:gd name="adj2" fmla="val 85397"/>
                  <a:gd name="adj3" fmla="val 16667"/>
                </a:avLst>
              </a:prstGeom>
              <a:solidFill>
                <a:schemeClr val="accent6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8" name="圆角矩形标注 47"/>
            <p:cNvSpPr/>
            <p:nvPr/>
          </p:nvSpPr>
          <p:spPr>
            <a:xfrm>
              <a:off x="5841" y="3042"/>
              <a:ext cx="2900" cy="1450"/>
            </a:xfrm>
            <a:prstGeom prst="wedgeRoundRectCallout">
              <a:avLst>
                <a:gd name="adj1" fmla="val -43906"/>
                <a:gd name="adj2" fmla="val 85397"/>
                <a:gd name="adj3" fmla="val 16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TextBox 6"/>
            <p:cNvSpPr txBox="1">
              <a:spLocks noChangeArrowheads="1"/>
            </p:cNvSpPr>
            <p:nvPr/>
          </p:nvSpPr>
          <p:spPr bwMode="auto">
            <a:xfrm>
              <a:off x="6616" y="3010"/>
              <a:ext cx="3060" cy="1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加强实战的经验</a:t>
              </a:r>
              <a:endParaRPr lang="zh-CN" altLang="en-US" sz="1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检测学习的情况</a:t>
              </a:r>
              <a:endParaRPr lang="zh-CN" altLang="en-US" sz="1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巩固学习知识面</a:t>
              </a:r>
              <a:endParaRPr lang="zh-CN" altLang="en-US" sz="1400" spc="75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822960" y="1506220"/>
            <a:ext cx="7498080" cy="811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如何分析用户行为，挖掘潜在群体？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A05课程专栏-评价_看图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7095" y="1014730"/>
            <a:ext cx="2044700" cy="37592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" name="图片 3" descr="A09问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15" y="3175"/>
            <a:ext cx="2134870" cy="513715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6" name="组合 5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评价、问卷调查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0">
            <a:off x="1932305" y="1515110"/>
            <a:ext cx="2292738" cy="934085"/>
            <a:chOff x="3247" y="3092"/>
            <a:chExt cx="4344" cy="1770"/>
          </a:xfrm>
        </p:grpSpPr>
        <p:sp>
          <p:nvSpPr>
            <p:cNvPr id="59" name="TextBox 13@|17FFC:16777215|FBC:16777215|LFC:16777215|LBC:16777215"/>
            <p:cNvSpPr txBox="1">
              <a:spLocks noChangeArrowheads="1"/>
            </p:cNvSpPr>
            <p:nvPr/>
          </p:nvSpPr>
          <p:spPr bwMode="auto">
            <a:xfrm>
              <a:off x="3247" y="3092"/>
              <a:ext cx="3076" cy="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20000"/>
                </a:spcBef>
              </a:pPr>
              <a:r>
                <a:rPr 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课程评价</a:t>
              </a:r>
              <a:endPara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TextBox 13@|17FFC:16777215|FBC:16777215|LFC:16777215|LBC:16777215"/>
            <p:cNvSpPr txBox="1">
              <a:spLocks noChangeArrowheads="1"/>
            </p:cNvSpPr>
            <p:nvPr/>
          </p:nvSpPr>
          <p:spPr bwMode="auto">
            <a:xfrm>
              <a:off x="3247" y="3813"/>
              <a:ext cx="4344" cy="1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通过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评价反馈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教学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效果，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提高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教学质量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，提升变现转化。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85" name="直接连接符 184"/>
            <p:cNvCxnSpPr/>
            <p:nvPr/>
          </p:nvCxnSpPr>
          <p:spPr>
            <a:xfrm>
              <a:off x="3293" y="3715"/>
              <a:ext cx="1591" cy="3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rot="0">
            <a:off x="1946910" y="2844800"/>
            <a:ext cx="2277745" cy="925195"/>
            <a:chOff x="3247" y="6129"/>
            <a:chExt cx="4315" cy="1753"/>
          </a:xfrm>
        </p:grpSpPr>
        <p:sp>
          <p:nvSpPr>
            <p:cNvPr id="62" name="TextBox 13@|17FFC:16777215|FBC:16777215|LFC:16777215|LBC:16777215"/>
            <p:cNvSpPr txBox="1">
              <a:spLocks noChangeArrowheads="1"/>
            </p:cNvSpPr>
            <p:nvPr/>
          </p:nvSpPr>
          <p:spPr bwMode="auto">
            <a:xfrm>
              <a:off x="3247" y="6129"/>
              <a:ext cx="3076" cy="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20000"/>
                </a:spcBef>
              </a:pPr>
              <a:r>
                <a:rPr lang="zh-CN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问卷调查</a:t>
              </a:r>
              <a:endParaRPr lang="zh-CN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TextBox 13@|17FFC:16777215|FBC:16777215|LFC:16777215|LBC:16777215"/>
            <p:cNvSpPr txBox="1">
              <a:spLocks noChangeArrowheads="1"/>
            </p:cNvSpPr>
            <p:nvPr/>
          </p:nvSpPr>
          <p:spPr bwMode="auto">
            <a:xfrm>
              <a:off x="3247" y="6833"/>
              <a:ext cx="4315" cy="1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全方位测评讲师和学员的情况，为后期运营提供可靠的依据。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294" y="6755"/>
              <a:ext cx="1591" cy="3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76189" y="1557655"/>
            <a:ext cx="1257300" cy="2178685"/>
            <a:chOff x="4229100" y="1936750"/>
            <a:chExt cx="517525" cy="896938"/>
          </a:xfrm>
          <a:solidFill>
            <a:schemeClr val="bg1"/>
          </a:solidFill>
        </p:grpSpPr>
        <p:sp>
          <p:nvSpPr>
            <p:cNvPr id="9" name="Oval 128"/>
            <p:cNvSpPr>
              <a:spLocks noChangeArrowheads="1"/>
            </p:cNvSpPr>
            <p:nvPr/>
          </p:nvSpPr>
          <p:spPr bwMode="auto">
            <a:xfrm>
              <a:off x="4402138" y="1936750"/>
              <a:ext cx="171450" cy="171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129"/>
            <p:cNvSpPr/>
            <p:nvPr/>
          </p:nvSpPr>
          <p:spPr bwMode="auto">
            <a:xfrm>
              <a:off x="4229100" y="2120900"/>
              <a:ext cx="517525" cy="712788"/>
            </a:xfrm>
            <a:custGeom>
              <a:avLst/>
              <a:gdLst>
                <a:gd name="T0" fmla="*/ 756 w 775"/>
                <a:gd name="T1" fmla="*/ 199 h 1066"/>
                <a:gd name="T2" fmla="*/ 756 w 775"/>
                <a:gd name="T3" fmla="*/ 199 h 1066"/>
                <a:gd name="T4" fmla="*/ 756 w 775"/>
                <a:gd name="T5" fmla="*/ 199 h 1066"/>
                <a:gd name="T6" fmla="*/ 651 w 775"/>
                <a:gd name="T7" fmla="*/ 55 h 1066"/>
                <a:gd name="T8" fmla="*/ 554 w 775"/>
                <a:gd name="T9" fmla="*/ 0 h 1066"/>
                <a:gd name="T10" fmla="*/ 220 w 775"/>
                <a:gd name="T11" fmla="*/ 0 h 1066"/>
                <a:gd name="T12" fmla="*/ 124 w 775"/>
                <a:gd name="T13" fmla="*/ 55 h 1066"/>
                <a:gd name="T14" fmla="*/ 18 w 775"/>
                <a:gd name="T15" fmla="*/ 199 h 1066"/>
                <a:gd name="T16" fmla="*/ 18 w 775"/>
                <a:gd name="T17" fmla="*/ 199 h 1066"/>
                <a:gd name="T18" fmla="*/ 31 w 775"/>
                <a:gd name="T19" fmla="*/ 277 h 1066"/>
                <a:gd name="T20" fmla="*/ 74 w 775"/>
                <a:gd name="T21" fmla="*/ 287 h 1066"/>
                <a:gd name="T22" fmla="*/ 255 w 775"/>
                <a:gd name="T23" fmla="*/ 245 h 1066"/>
                <a:gd name="T24" fmla="*/ 255 w 775"/>
                <a:gd name="T25" fmla="*/ 245 h 1066"/>
                <a:gd name="T26" fmla="*/ 255 w 775"/>
                <a:gd name="T27" fmla="*/ 245 h 1066"/>
                <a:gd name="T28" fmla="*/ 297 w 775"/>
                <a:gd name="T29" fmla="*/ 178 h 1066"/>
                <a:gd name="T30" fmla="*/ 229 w 775"/>
                <a:gd name="T31" fmla="*/ 136 h 1066"/>
                <a:gd name="T32" fmla="*/ 229 w 775"/>
                <a:gd name="T33" fmla="*/ 136 h 1066"/>
                <a:gd name="T34" fmla="*/ 105 w 775"/>
                <a:gd name="T35" fmla="*/ 165 h 1066"/>
                <a:gd name="T36" fmla="*/ 105 w 775"/>
                <a:gd name="T37" fmla="*/ 165 h 1066"/>
                <a:gd name="T38" fmla="*/ 116 w 775"/>
                <a:gd name="T39" fmla="*/ 147 h 1066"/>
                <a:gd name="T40" fmla="*/ 204 w 775"/>
                <a:gd name="T41" fmla="*/ 125 h 1066"/>
                <a:gd name="T42" fmla="*/ 204 w 775"/>
                <a:gd name="T43" fmla="*/ 33 h 1066"/>
                <a:gd name="T44" fmla="*/ 384 w 775"/>
                <a:gd name="T45" fmla="*/ 96 h 1066"/>
                <a:gd name="T46" fmla="*/ 384 w 775"/>
                <a:gd name="T47" fmla="*/ 325 h 1066"/>
                <a:gd name="T48" fmla="*/ 231 w 775"/>
                <a:gd name="T49" fmla="*/ 273 h 1066"/>
                <a:gd name="T50" fmla="*/ 231 w 775"/>
                <a:gd name="T51" fmla="*/ 994 h 1066"/>
                <a:gd name="T52" fmla="*/ 304 w 775"/>
                <a:gd name="T53" fmla="*/ 1066 h 1066"/>
                <a:gd name="T54" fmla="*/ 377 w 775"/>
                <a:gd name="T55" fmla="*/ 994 h 1066"/>
                <a:gd name="T56" fmla="*/ 377 w 775"/>
                <a:gd name="T57" fmla="*/ 531 h 1066"/>
                <a:gd name="T58" fmla="*/ 388 w 775"/>
                <a:gd name="T59" fmla="*/ 519 h 1066"/>
                <a:gd name="T60" fmla="*/ 399 w 775"/>
                <a:gd name="T61" fmla="*/ 531 h 1066"/>
                <a:gd name="T62" fmla="*/ 400 w 775"/>
                <a:gd name="T63" fmla="*/ 994 h 1066"/>
                <a:gd name="T64" fmla="*/ 473 w 775"/>
                <a:gd name="T65" fmla="*/ 1066 h 1066"/>
                <a:gd name="T66" fmla="*/ 545 w 775"/>
                <a:gd name="T67" fmla="*/ 994 h 1066"/>
                <a:gd name="T68" fmla="*/ 544 w 775"/>
                <a:gd name="T69" fmla="*/ 272 h 1066"/>
                <a:gd name="T70" fmla="*/ 389 w 775"/>
                <a:gd name="T71" fmla="*/ 325 h 1066"/>
                <a:gd name="T72" fmla="*/ 389 w 775"/>
                <a:gd name="T73" fmla="*/ 96 h 1066"/>
                <a:gd name="T74" fmla="*/ 569 w 775"/>
                <a:gd name="T75" fmla="*/ 33 h 1066"/>
                <a:gd name="T76" fmla="*/ 569 w 775"/>
                <a:gd name="T77" fmla="*/ 125 h 1066"/>
                <a:gd name="T78" fmla="*/ 659 w 775"/>
                <a:gd name="T79" fmla="*/ 147 h 1066"/>
                <a:gd name="T80" fmla="*/ 670 w 775"/>
                <a:gd name="T81" fmla="*/ 165 h 1066"/>
                <a:gd name="T82" fmla="*/ 670 w 775"/>
                <a:gd name="T83" fmla="*/ 165 h 1066"/>
                <a:gd name="T84" fmla="*/ 545 w 775"/>
                <a:gd name="T85" fmla="*/ 136 h 1066"/>
                <a:gd name="T86" fmla="*/ 545 w 775"/>
                <a:gd name="T87" fmla="*/ 136 h 1066"/>
                <a:gd name="T88" fmla="*/ 478 w 775"/>
                <a:gd name="T89" fmla="*/ 178 h 1066"/>
                <a:gd name="T90" fmla="*/ 520 w 775"/>
                <a:gd name="T91" fmla="*/ 245 h 1066"/>
                <a:gd name="T92" fmla="*/ 520 w 775"/>
                <a:gd name="T93" fmla="*/ 245 h 1066"/>
                <a:gd name="T94" fmla="*/ 520 w 775"/>
                <a:gd name="T95" fmla="*/ 245 h 1066"/>
                <a:gd name="T96" fmla="*/ 701 w 775"/>
                <a:gd name="T97" fmla="*/ 287 h 1066"/>
                <a:gd name="T98" fmla="*/ 744 w 775"/>
                <a:gd name="T99" fmla="*/ 277 h 1066"/>
                <a:gd name="T100" fmla="*/ 756 w 775"/>
                <a:gd name="T101" fmla="*/ 199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" h="1066">
                  <a:moveTo>
                    <a:pt x="756" y="199"/>
                  </a:moveTo>
                  <a:cubicBezTo>
                    <a:pt x="756" y="199"/>
                    <a:pt x="756" y="199"/>
                    <a:pt x="756" y="199"/>
                  </a:cubicBezTo>
                  <a:cubicBezTo>
                    <a:pt x="756" y="199"/>
                    <a:pt x="756" y="199"/>
                    <a:pt x="756" y="199"/>
                  </a:cubicBezTo>
                  <a:cubicBezTo>
                    <a:pt x="651" y="55"/>
                    <a:pt x="651" y="55"/>
                    <a:pt x="651" y="55"/>
                  </a:cubicBezTo>
                  <a:cubicBezTo>
                    <a:pt x="631" y="22"/>
                    <a:pt x="595" y="0"/>
                    <a:pt x="554" y="0"/>
                  </a:cubicBezTo>
                  <a:cubicBezTo>
                    <a:pt x="551" y="0"/>
                    <a:pt x="224" y="0"/>
                    <a:pt x="220" y="0"/>
                  </a:cubicBezTo>
                  <a:cubicBezTo>
                    <a:pt x="179" y="0"/>
                    <a:pt x="144" y="22"/>
                    <a:pt x="124" y="55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0" y="224"/>
                    <a:pt x="6" y="259"/>
                    <a:pt x="31" y="277"/>
                  </a:cubicBezTo>
                  <a:cubicBezTo>
                    <a:pt x="44" y="287"/>
                    <a:pt x="59" y="290"/>
                    <a:pt x="74" y="287"/>
                  </a:cubicBezTo>
                  <a:cubicBezTo>
                    <a:pt x="255" y="245"/>
                    <a:pt x="255" y="245"/>
                    <a:pt x="255" y="245"/>
                  </a:cubicBezTo>
                  <a:cubicBezTo>
                    <a:pt x="255" y="245"/>
                    <a:pt x="255" y="245"/>
                    <a:pt x="255" y="245"/>
                  </a:cubicBezTo>
                  <a:cubicBezTo>
                    <a:pt x="255" y="245"/>
                    <a:pt x="255" y="245"/>
                    <a:pt x="255" y="245"/>
                  </a:cubicBezTo>
                  <a:cubicBezTo>
                    <a:pt x="285" y="238"/>
                    <a:pt x="304" y="208"/>
                    <a:pt x="297" y="178"/>
                  </a:cubicBezTo>
                  <a:cubicBezTo>
                    <a:pt x="290" y="148"/>
                    <a:pt x="260" y="129"/>
                    <a:pt x="229" y="136"/>
                  </a:cubicBezTo>
                  <a:cubicBezTo>
                    <a:pt x="229" y="136"/>
                    <a:pt x="229" y="136"/>
                    <a:pt x="229" y="136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3" y="157"/>
                    <a:pt x="108" y="149"/>
                    <a:pt x="116" y="147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384" y="96"/>
                    <a:pt x="384" y="96"/>
                    <a:pt x="384" y="96"/>
                  </a:cubicBezTo>
                  <a:cubicBezTo>
                    <a:pt x="384" y="325"/>
                    <a:pt x="384" y="325"/>
                    <a:pt x="384" y="325"/>
                  </a:cubicBezTo>
                  <a:cubicBezTo>
                    <a:pt x="231" y="273"/>
                    <a:pt x="231" y="273"/>
                    <a:pt x="231" y="273"/>
                  </a:cubicBezTo>
                  <a:cubicBezTo>
                    <a:pt x="231" y="994"/>
                    <a:pt x="231" y="994"/>
                    <a:pt x="231" y="994"/>
                  </a:cubicBezTo>
                  <a:cubicBezTo>
                    <a:pt x="231" y="1034"/>
                    <a:pt x="264" y="1066"/>
                    <a:pt x="304" y="1066"/>
                  </a:cubicBezTo>
                  <a:cubicBezTo>
                    <a:pt x="344" y="1066"/>
                    <a:pt x="377" y="1034"/>
                    <a:pt x="377" y="994"/>
                  </a:cubicBezTo>
                  <a:cubicBezTo>
                    <a:pt x="377" y="531"/>
                    <a:pt x="377" y="531"/>
                    <a:pt x="377" y="531"/>
                  </a:cubicBezTo>
                  <a:cubicBezTo>
                    <a:pt x="377" y="524"/>
                    <a:pt x="382" y="519"/>
                    <a:pt x="388" y="519"/>
                  </a:cubicBezTo>
                  <a:cubicBezTo>
                    <a:pt x="394" y="519"/>
                    <a:pt x="399" y="524"/>
                    <a:pt x="399" y="531"/>
                  </a:cubicBezTo>
                  <a:cubicBezTo>
                    <a:pt x="400" y="994"/>
                    <a:pt x="400" y="994"/>
                    <a:pt x="400" y="994"/>
                  </a:cubicBezTo>
                  <a:cubicBezTo>
                    <a:pt x="400" y="1034"/>
                    <a:pt x="432" y="1066"/>
                    <a:pt x="473" y="1066"/>
                  </a:cubicBezTo>
                  <a:cubicBezTo>
                    <a:pt x="513" y="1066"/>
                    <a:pt x="545" y="1034"/>
                    <a:pt x="545" y="994"/>
                  </a:cubicBezTo>
                  <a:cubicBezTo>
                    <a:pt x="544" y="272"/>
                    <a:pt x="544" y="272"/>
                    <a:pt x="544" y="272"/>
                  </a:cubicBezTo>
                  <a:cubicBezTo>
                    <a:pt x="389" y="325"/>
                    <a:pt x="389" y="325"/>
                    <a:pt x="389" y="325"/>
                  </a:cubicBezTo>
                  <a:cubicBezTo>
                    <a:pt x="389" y="96"/>
                    <a:pt x="389" y="96"/>
                    <a:pt x="389" y="96"/>
                  </a:cubicBezTo>
                  <a:cubicBezTo>
                    <a:pt x="569" y="33"/>
                    <a:pt x="569" y="33"/>
                    <a:pt x="569" y="33"/>
                  </a:cubicBezTo>
                  <a:cubicBezTo>
                    <a:pt x="569" y="125"/>
                    <a:pt x="569" y="125"/>
                    <a:pt x="569" y="125"/>
                  </a:cubicBezTo>
                  <a:cubicBezTo>
                    <a:pt x="659" y="147"/>
                    <a:pt x="659" y="147"/>
                    <a:pt x="659" y="147"/>
                  </a:cubicBezTo>
                  <a:cubicBezTo>
                    <a:pt x="667" y="149"/>
                    <a:pt x="672" y="157"/>
                    <a:pt x="670" y="165"/>
                  </a:cubicBezTo>
                  <a:cubicBezTo>
                    <a:pt x="670" y="165"/>
                    <a:pt x="670" y="165"/>
                    <a:pt x="670" y="165"/>
                  </a:cubicBezTo>
                  <a:cubicBezTo>
                    <a:pt x="545" y="136"/>
                    <a:pt x="545" y="136"/>
                    <a:pt x="545" y="136"/>
                  </a:cubicBezTo>
                  <a:cubicBezTo>
                    <a:pt x="545" y="136"/>
                    <a:pt x="545" y="136"/>
                    <a:pt x="545" y="136"/>
                  </a:cubicBezTo>
                  <a:cubicBezTo>
                    <a:pt x="515" y="129"/>
                    <a:pt x="485" y="148"/>
                    <a:pt x="478" y="178"/>
                  </a:cubicBezTo>
                  <a:cubicBezTo>
                    <a:pt x="471" y="208"/>
                    <a:pt x="490" y="238"/>
                    <a:pt x="520" y="245"/>
                  </a:cubicBezTo>
                  <a:cubicBezTo>
                    <a:pt x="520" y="245"/>
                    <a:pt x="520" y="245"/>
                    <a:pt x="520" y="245"/>
                  </a:cubicBezTo>
                  <a:cubicBezTo>
                    <a:pt x="520" y="245"/>
                    <a:pt x="520" y="245"/>
                    <a:pt x="520" y="245"/>
                  </a:cubicBezTo>
                  <a:cubicBezTo>
                    <a:pt x="701" y="287"/>
                    <a:pt x="701" y="287"/>
                    <a:pt x="701" y="287"/>
                  </a:cubicBezTo>
                  <a:cubicBezTo>
                    <a:pt x="715" y="290"/>
                    <a:pt x="731" y="287"/>
                    <a:pt x="744" y="277"/>
                  </a:cubicBezTo>
                  <a:cubicBezTo>
                    <a:pt x="769" y="259"/>
                    <a:pt x="775" y="224"/>
                    <a:pt x="756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512445"/>
            <a:ext cx="2306955" cy="464248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5" name="组合 34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36" name="组合 35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数据分析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401060" y="2723515"/>
            <a:ext cx="1605280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实时监控资源数据，及时调整教学方案。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" y="1058545"/>
            <a:ext cx="1971040" cy="3506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6209030" y="2723515"/>
            <a:ext cx="1877695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有效分析用户消费行为，提升企业收益。</a:t>
            </a:r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6518275" y="1710055"/>
            <a:ext cx="824230" cy="824230"/>
            <a:chOff x="10413" y="3628"/>
            <a:chExt cx="1298" cy="1298"/>
          </a:xfrm>
        </p:grpSpPr>
        <p:sp>
          <p:nvSpPr>
            <p:cNvPr id="9" name="椭圆 8"/>
            <p:cNvSpPr/>
            <p:nvPr/>
          </p:nvSpPr>
          <p:spPr>
            <a:xfrm>
              <a:off x="10413" y="3628"/>
              <a:ext cx="1299" cy="129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 descr="点赞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0" y="3925"/>
              <a:ext cx="705" cy="70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3903980" y="1710055"/>
            <a:ext cx="824230" cy="824230"/>
            <a:chOff x="6296" y="3628"/>
            <a:chExt cx="1298" cy="1298"/>
          </a:xfrm>
        </p:grpSpPr>
        <p:sp>
          <p:nvSpPr>
            <p:cNvPr id="12" name="椭圆 11"/>
            <p:cNvSpPr/>
            <p:nvPr/>
          </p:nvSpPr>
          <p:spPr>
            <a:xfrm>
              <a:off x="6296" y="3628"/>
              <a:ext cx="1299" cy="129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" name="图片 19" descr="点赞 (2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4" y="3966"/>
              <a:ext cx="624" cy="624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4958715" y="1525905"/>
            <a:ext cx="1202690" cy="2084705"/>
            <a:chOff x="7877" y="3605"/>
            <a:chExt cx="1894" cy="3283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7877" y="3605"/>
              <a:ext cx="1894" cy="3283"/>
              <a:chOff x="4229100" y="1936750"/>
              <a:chExt cx="517525" cy="896938"/>
            </a:xfrm>
            <a:solidFill>
              <a:schemeClr val="bg1"/>
            </a:solidFill>
          </p:grpSpPr>
          <p:sp>
            <p:nvSpPr>
              <p:cNvPr id="6" name="Oval 128"/>
              <p:cNvSpPr>
                <a:spLocks noChangeArrowheads="1"/>
              </p:cNvSpPr>
              <p:nvPr/>
            </p:nvSpPr>
            <p:spPr bwMode="auto">
              <a:xfrm>
                <a:off x="4402138" y="1936750"/>
                <a:ext cx="171450" cy="171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" name="Freeform 129"/>
              <p:cNvSpPr/>
              <p:nvPr/>
            </p:nvSpPr>
            <p:spPr bwMode="auto">
              <a:xfrm>
                <a:off x="4229100" y="2120900"/>
                <a:ext cx="517525" cy="712788"/>
              </a:xfrm>
              <a:custGeom>
                <a:avLst/>
                <a:gdLst>
                  <a:gd name="T0" fmla="*/ 756 w 775"/>
                  <a:gd name="T1" fmla="*/ 199 h 1066"/>
                  <a:gd name="T2" fmla="*/ 756 w 775"/>
                  <a:gd name="T3" fmla="*/ 199 h 1066"/>
                  <a:gd name="T4" fmla="*/ 756 w 775"/>
                  <a:gd name="T5" fmla="*/ 199 h 1066"/>
                  <a:gd name="T6" fmla="*/ 651 w 775"/>
                  <a:gd name="T7" fmla="*/ 55 h 1066"/>
                  <a:gd name="T8" fmla="*/ 554 w 775"/>
                  <a:gd name="T9" fmla="*/ 0 h 1066"/>
                  <a:gd name="T10" fmla="*/ 220 w 775"/>
                  <a:gd name="T11" fmla="*/ 0 h 1066"/>
                  <a:gd name="T12" fmla="*/ 124 w 775"/>
                  <a:gd name="T13" fmla="*/ 55 h 1066"/>
                  <a:gd name="T14" fmla="*/ 18 w 775"/>
                  <a:gd name="T15" fmla="*/ 199 h 1066"/>
                  <a:gd name="T16" fmla="*/ 18 w 775"/>
                  <a:gd name="T17" fmla="*/ 199 h 1066"/>
                  <a:gd name="T18" fmla="*/ 31 w 775"/>
                  <a:gd name="T19" fmla="*/ 277 h 1066"/>
                  <a:gd name="T20" fmla="*/ 74 w 775"/>
                  <a:gd name="T21" fmla="*/ 287 h 1066"/>
                  <a:gd name="T22" fmla="*/ 255 w 775"/>
                  <a:gd name="T23" fmla="*/ 245 h 1066"/>
                  <a:gd name="T24" fmla="*/ 255 w 775"/>
                  <a:gd name="T25" fmla="*/ 245 h 1066"/>
                  <a:gd name="T26" fmla="*/ 255 w 775"/>
                  <a:gd name="T27" fmla="*/ 245 h 1066"/>
                  <a:gd name="T28" fmla="*/ 297 w 775"/>
                  <a:gd name="T29" fmla="*/ 178 h 1066"/>
                  <a:gd name="T30" fmla="*/ 229 w 775"/>
                  <a:gd name="T31" fmla="*/ 136 h 1066"/>
                  <a:gd name="T32" fmla="*/ 229 w 775"/>
                  <a:gd name="T33" fmla="*/ 136 h 1066"/>
                  <a:gd name="T34" fmla="*/ 105 w 775"/>
                  <a:gd name="T35" fmla="*/ 165 h 1066"/>
                  <a:gd name="T36" fmla="*/ 105 w 775"/>
                  <a:gd name="T37" fmla="*/ 165 h 1066"/>
                  <a:gd name="T38" fmla="*/ 116 w 775"/>
                  <a:gd name="T39" fmla="*/ 147 h 1066"/>
                  <a:gd name="T40" fmla="*/ 204 w 775"/>
                  <a:gd name="T41" fmla="*/ 125 h 1066"/>
                  <a:gd name="T42" fmla="*/ 204 w 775"/>
                  <a:gd name="T43" fmla="*/ 33 h 1066"/>
                  <a:gd name="T44" fmla="*/ 384 w 775"/>
                  <a:gd name="T45" fmla="*/ 96 h 1066"/>
                  <a:gd name="T46" fmla="*/ 384 w 775"/>
                  <a:gd name="T47" fmla="*/ 325 h 1066"/>
                  <a:gd name="T48" fmla="*/ 231 w 775"/>
                  <a:gd name="T49" fmla="*/ 273 h 1066"/>
                  <a:gd name="T50" fmla="*/ 231 w 775"/>
                  <a:gd name="T51" fmla="*/ 994 h 1066"/>
                  <a:gd name="T52" fmla="*/ 304 w 775"/>
                  <a:gd name="T53" fmla="*/ 1066 h 1066"/>
                  <a:gd name="T54" fmla="*/ 377 w 775"/>
                  <a:gd name="T55" fmla="*/ 994 h 1066"/>
                  <a:gd name="T56" fmla="*/ 377 w 775"/>
                  <a:gd name="T57" fmla="*/ 531 h 1066"/>
                  <a:gd name="T58" fmla="*/ 388 w 775"/>
                  <a:gd name="T59" fmla="*/ 519 h 1066"/>
                  <a:gd name="T60" fmla="*/ 399 w 775"/>
                  <a:gd name="T61" fmla="*/ 531 h 1066"/>
                  <a:gd name="T62" fmla="*/ 400 w 775"/>
                  <a:gd name="T63" fmla="*/ 994 h 1066"/>
                  <a:gd name="T64" fmla="*/ 473 w 775"/>
                  <a:gd name="T65" fmla="*/ 1066 h 1066"/>
                  <a:gd name="T66" fmla="*/ 545 w 775"/>
                  <a:gd name="T67" fmla="*/ 994 h 1066"/>
                  <a:gd name="T68" fmla="*/ 544 w 775"/>
                  <a:gd name="T69" fmla="*/ 272 h 1066"/>
                  <a:gd name="T70" fmla="*/ 389 w 775"/>
                  <a:gd name="T71" fmla="*/ 325 h 1066"/>
                  <a:gd name="T72" fmla="*/ 389 w 775"/>
                  <a:gd name="T73" fmla="*/ 96 h 1066"/>
                  <a:gd name="T74" fmla="*/ 569 w 775"/>
                  <a:gd name="T75" fmla="*/ 33 h 1066"/>
                  <a:gd name="T76" fmla="*/ 569 w 775"/>
                  <a:gd name="T77" fmla="*/ 125 h 1066"/>
                  <a:gd name="T78" fmla="*/ 659 w 775"/>
                  <a:gd name="T79" fmla="*/ 147 h 1066"/>
                  <a:gd name="T80" fmla="*/ 670 w 775"/>
                  <a:gd name="T81" fmla="*/ 165 h 1066"/>
                  <a:gd name="T82" fmla="*/ 670 w 775"/>
                  <a:gd name="T83" fmla="*/ 165 h 1066"/>
                  <a:gd name="T84" fmla="*/ 545 w 775"/>
                  <a:gd name="T85" fmla="*/ 136 h 1066"/>
                  <a:gd name="T86" fmla="*/ 545 w 775"/>
                  <a:gd name="T87" fmla="*/ 136 h 1066"/>
                  <a:gd name="T88" fmla="*/ 478 w 775"/>
                  <a:gd name="T89" fmla="*/ 178 h 1066"/>
                  <a:gd name="T90" fmla="*/ 520 w 775"/>
                  <a:gd name="T91" fmla="*/ 245 h 1066"/>
                  <a:gd name="T92" fmla="*/ 520 w 775"/>
                  <a:gd name="T93" fmla="*/ 245 h 1066"/>
                  <a:gd name="T94" fmla="*/ 520 w 775"/>
                  <a:gd name="T95" fmla="*/ 245 h 1066"/>
                  <a:gd name="T96" fmla="*/ 701 w 775"/>
                  <a:gd name="T97" fmla="*/ 287 h 1066"/>
                  <a:gd name="T98" fmla="*/ 744 w 775"/>
                  <a:gd name="T99" fmla="*/ 277 h 1066"/>
                  <a:gd name="T100" fmla="*/ 756 w 775"/>
                  <a:gd name="T101" fmla="*/ 199 h 1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5" h="1066">
                    <a:moveTo>
                      <a:pt x="756" y="199"/>
                    </a:moveTo>
                    <a:cubicBezTo>
                      <a:pt x="756" y="199"/>
                      <a:pt x="756" y="199"/>
                      <a:pt x="756" y="199"/>
                    </a:cubicBezTo>
                    <a:cubicBezTo>
                      <a:pt x="756" y="199"/>
                      <a:pt x="756" y="199"/>
                      <a:pt x="756" y="199"/>
                    </a:cubicBezTo>
                    <a:cubicBezTo>
                      <a:pt x="651" y="55"/>
                      <a:pt x="651" y="55"/>
                      <a:pt x="651" y="55"/>
                    </a:cubicBezTo>
                    <a:cubicBezTo>
                      <a:pt x="631" y="22"/>
                      <a:pt x="595" y="0"/>
                      <a:pt x="554" y="0"/>
                    </a:cubicBezTo>
                    <a:cubicBezTo>
                      <a:pt x="551" y="0"/>
                      <a:pt x="224" y="0"/>
                      <a:pt x="220" y="0"/>
                    </a:cubicBezTo>
                    <a:cubicBezTo>
                      <a:pt x="179" y="0"/>
                      <a:pt x="144" y="22"/>
                      <a:pt x="124" y="55"/>
                    </a:cubicBezTo>
                    <a:cubicBezTo>
                      <a:pt x="18" y="199"/>
                      <a:pt x="18" y="199"/>
                      <a:pt x="18" y="199"/>
                    </a:cubicBezTo>
                    <a:cubicBezTo>
                      <a:pt x="18" y="199"/>
                      <a:pt x="18" y="199"/>
                      <a:pt x="18" y="199"/>
                    </a:cubicBezTo>
                    <a:cubicBezTo>
                      <a:pt x="0" y="224"/>
                      <a:pt x="6" y="259"/>
                      <a:pt x="31" y="277"/>
                    </a:cubicBezTo>
                    <a:cubicBezTo>
                      <a:pt x="44" y="287"/>
                      <a:pt x="59" y="290"/>
                      <a:pt x="74" y="287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85" y="238"/>
                      <a:pt x="304" y="208"/>
                      <a:pt x="297" y="178"/>
                    </a:cubicBezTo>
                    <a:cubicBezTo>
                      <a:pt x="290" y="148"/>
                      <a:pt x="260" y="129"/>
                      <a:pt x="229" y="136"/>
                    </a:cubicBezTo>
                    <a:cubicBezTo>
                      <a:pt x="229" y="136"/>
                      <a:pt x="229" y="136"/>
                      <a:pt x="229" y="136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3" y="157"/>
                      <a:pt x="108" y="149"/>
                      <a:pt x="116" y="147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33"/>
                      <a:pt x="204" y="33"/>
                      <a:pt x="204" y="33"/>
                    </a:cubicBezTo>
                    <a:cubicBezTo>
                      <a:pt x="384" y="96"/>
                      <a:pt x="384" y="96"/>
                      <a:pt x="384" y="96"/>
                    </a:cubicBezTo>
                    <a:cubicBezTo>
                      <a:pt x="384" y="325"/>
                      <a:pt x="384" y="325"/>
                      <a:pt x="384" y="325"/>
                    </a:cubicBezTo>
                    <a:cubicBezTo>
                      <a:pt x="231" y="273"/>
                      <a:pt x="231" y="273"/>
                      <a:pt x="231" y="273"/>
                    </a:cubicBezTo>
                    <a:cubicBezTo>
                      <a:pt x="231" y="994"/>
                      <a:pt x="231" y="994"/>
                      <a:pt x="231" y="994"/>
                    </a:cubicBezTo>
                    <a:cubicBezTo>
                      <a:pt x="231" y="1034"/>
                      <a:pt x="264" y="1066"/>
                      <a:pt x="304" y="1066"/>
                    </a:cubicBezTo>
                    <a:cubicBezTo>
                      <a:pt x="344" y="1066"/>
                      <a:pt x="377" y="1034"/>
                      <a:pt x="377" y="994"/>
                    </a:cubicBezTo>
                    <a:cubicBezTo>
                      <a:pt x="377" y="531"/>
                      <a:pt x="377" y="531"/>
                      <a:pt x="377" y="531"/>
                    </a:cubicBezTo>
                    <a:cubicBezTo>
                      <a:pt x="377" y="524"/>
                      <a:pt x="382" y="519"/>
                      <a:pt x="388" y="519"/>
                    </a:cubicBezTo>
                    <a:cubicBezTo>
                      <a:pt x="394" y="519"/>
                      <a:pt x="399" y="524"/>
                      <a:pt x="399" y="531"/>
                    </a:cubicBezTo>
                    <a:cubicBezTo>
                      <a:pt x="400" y="994"/>
                      <a:pt x="400" y="994"/>
                      <a:pt x="400" y="994"/>
                    </a:cubicBezTo>
                    <a:cubicBezTo>
                      <a:pt x="400" y="1034"/>
                      <a:pt x="432" y="1066"/>
                      <a:pt x="473" y="1066"/>
                    </a:cubicBezTo>
                    <a:cubicBezTo>
                      <a:pt x="513" y="1066"/>
                      <a:pt x="545" y="1034"/>
                      <a:pt x="545" y="994"/>
                    </a:cubicBezTo>
                    <a:cubicBezTo>
                      <a:pt x="544" y="272"/>
                      <a:pt x="544" y="272"/>
                      <a:pt x="544" y="272"/>
                    </a:cubicBezTo>
                    <a:cubicBezTo>
                      <a:pt x="389" y="325"/>
                      <a:pt x="389" y="325"/>
                      <a:pt x="389" y="325"/>
                    </a:cubicBezTo>
                    <a:cubicBezTo>
                      <a:pt x="389" y="96"/>
                      <a:pt x="389" y="96"/>
                      <a:pt x="389" y="96"/>
                    </a:cubicBezTo>
                    <a:cubicBezTo>
                      <a:pt x="569" y="33"/>
                      <a:pt x="569" y="33"/>
                      <a:pt x="569" y="33"/>
                    </a:cubicBezTo>
                    <a:cubicBezTo>
                      <a:pt x="569" y="125"/>
                      <a:pt x="569" y="125"/>
                      <a:pt x="569" y="125"/>
                    </a:cubicBezTo>
                    <a:cubicBezTo>
                      <a:pt x="659" y="147"/>
                      <a:pt x="659" y="147"/>
                      <a:pt x="659" y="147"/>
                    </a:cubicBezTo>
                    <a:cubicBezTo>
                      <a:pt x="667" y="149"/>
                      <a:pt x="672" y="157"/>
                      <a:pt x="670" y="165"/>
                    </a:cubicBezTo>
                    <a:cubicBezTo>
                      <a:pt x="670" y="165"/>
                      <a:pt x="670" y="165"/>
                      <a:pt x="670" y="165"/>
                    </a:cubicBezTo>
                    <a:cubicBezTo>
                      <a:pt x="545" y="136"/>
                      <a:pt x="545" y="136"/>
                      <a:pt x="545" y="136"/>
                    </a:cubicBezTo>
                    <a:cubicBezTo>
                      <a:pt x="545" y="136"/>
                      <a:pt x="545" y="136"/>
                      <a:pt x="545" y="136"/>
                    </a:cubicBezTo>
                    <a:cubicBezTo>
                      <a:pt x="515" y="129"/>
                      <a:pt x="485" y="148"/>
                      <a:pt x="478" y="178"/>
                    </a:cubicBezTo>
                    <a:cubicBezTo>
                      <a:pt x="471" y="208"/>
                      <a:pt x="490" y="238"/>
                      <a:pt x="520" y="245"/>
                    </a:cubicBezTo>
                    <a:cubicBezTo>
                      <a:pt x="520" y="245"/>
                      <a:pt x="520" y="245"/>
                      <a:pt x="520" y="245"/>
                    </a:cubicBezTo>
                    <a:cubicBezTo>
                      <a:pt x="520" y="245"/>
                      <a:pt x="520" y="245"/>
                      <a:pt x="520" y="245"/>
                    </a:cubicBezTo>
                    <a:cubicBezTo>
                      <a:pt x="701" y="287"/>
                      <a:pt x="701" y="287"/>
                      <a:pt x="701" y="287"/>
                    </a:cubicBezTo>
                    <a:cubicBezTo>
                      <a:pt x="715" y="290"/>
                      <a:pt x="731" y="287"/>
                      <a:pt x="744" y="277"/>
                    </a:cubicBezTo>
                    <a:cubicBezTo>
                      <a:pt x="769" y="259"/>
                      <a:pt x="775" y="224"/>
                      <a:pt x="756" y="1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8254" y="4167"/>
              <a:ext cx="1140" cy="11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数据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7" y="4270"/>
              <a:ext cx="935" cy="93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2D35"/>
            </a:gs>
            <a:gs pos="86000">
              <a:srgbClr val="1F4A5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31595" y="1426210"/>
            <a:ext cx="5752465" cy="1788160"/>
            <a:chOff x="2097" y="2246"/>
            <a:chExt cx="9059" cy="281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951" y="3628"/>
              <a:ext cx="7029" cy="0"/>
            </a:xfrm>
            <a:prstGeom prst="line">
              <a:avLst/>
            </a:prstGeom>
            <a:ln w="31750"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V="1">
              <a:off x="2691" y="3628"/>
              <a:ext cx="1260" cy="841"/>
            </a:xfrm>
            <a:prstGeom prst="line">
              <a:avLst/>
            </a:prstGeom>
            <a:ln w="31750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780" y="2336"/>
              <a:ext cx="50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4780" y="3252"/>
              <a:ext cx="422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V="1">
              <a:off x="9790" y="2336"/>
              <a:ext cx="0" cy="3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V="1">
              <a:off x="4785" y="2336"/>
              <a:ext cx="0" cy="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V="1">
              <a:off x="9009" y="2658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直角三角形 18"/>
            <p:cNvSpPr/>
            <p:nvPr/>
          </p:nvSpPr>
          <p:spPr>
            <a:xfrm rot="16200000">
              <a:off x="9430" y="2893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90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9672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4701" y="3150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5" name="TextBox 6"/>
            <p:cNvSpPr txBox="1">
              <a:spLocks noChangeArrowheads="1"/>
            </p:cNvSpPr>
            <p:nvPr/>
          </p:nvSpPr>
          <p:spPr bwMode="auto">
            <a:xfrm>
              <a:off x="5072" y="2361"/>
              <a:ext cx="1281" cy="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33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6"/>
            <p:cNvSpPr txBox="1">
              <a:spLocks noChangeArrowheads="1"/>
            </p:cNvSpPr>
            <p:nvPr/>
          </p:nvSpPr>
          <p:spPr bwMode="auto">
            <a:xfrm>
              <a:off x="5990" y="2460"/>
              <a:ext cx="3200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内容付费的背景</a:t>
              </a:r>
              <a:endPara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3" name="弧形 252"/>
            <p:cNvSpPr/>
            <p:nvPr/>
          </p:nvSpPr>
          <p:spPr>
            <a:xfrm>
              <a:off x="10804" y="3452"/>
              <a:ext cx="352" cy="352"/>
            </a:xfrm>
            <a:prstGeom prst="arc">
              <a:avLst>
                <a:gd name="adj1" fmla="val 13092993"/>
                <a:gd name="adj2" fmla="val 8672077"/>
              </a:avLst>
            </a:prstGeom>
            <a:ln w="22225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" name="同心圆 3"/>
            <p:cNvSpPr/>
            <p:nvPr/>
          </p:nvSpPr>
          <p:spPr>
            <a:xfrm>
              <a:off x="2097" y="3874"/>
              <a:ext cx="1188" cy="1188"/>
            </a:xfrm>
            <a:prstGeom prst="donut">
              <a:avLst>
                <a:gd name="adj" fmla="val 5827"/>
              </a:avLst>
            </a:prstGeom>
            <a:gradFill flip="none" rotWithShape="1">
              <a:gsLst>
                <a:gs pos="30000">
                  <a:srgbClr val="132D35">
                    <a:alpha val="0"/>
                  </a:srgbClr>
                </a:gs>
                <a:gs pos="0">
                  <a:srgbClr val="132D35">
                    <a:alpha val="0"/>
                  </a:srgbClr>
                </a:gs>
                <a:gs pos="3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260" y="4050"/>
              <a:ext cx="863" cy="863"/>
            </a:xfrm>
            <a:prstGeom prst="donut">
              <a:avLst>
                <a:gd name="adj" fmla="val 7957"/>
              </a:avLst>
            </a:prstGeom>
            <a:gradFill flip="none" rotWithShape="1">
              <a:gsLst>
                <a:gs pos="38000">
                  <a:srgbClr val="132D35">
                    <a:alpha val="0"/>
                  </a:srgbClr>
                </a:gs>
                <a:gs pos="4000">
                  <a:srgbClr val="132D35">
                    <a:alpha val="0"/>
                  </a:srgbClr>
                </a:gs>
                <a:gs pos="4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2435" y="4213"/>
              <a:ext cx="537" cy="537"/>
            </a:xfrm>
            <a:prstGeom prst="donut">
              <a:avLst>
                <a:gd name="adj" fmla="val 23580"/>
              </a:avLst>
            </a:prstGeom>
            <a:gradFill flip="none" rotWithShape="1">
              <a:gsLst>
                <a:gs pos="44000">
                  <a:srgbClr val="132D35">
                    <a:alpha val="0"/>
                  </a:srgbClr>
                </a:gs>
                <a:gs pos="23000">
                  <a:srgbClr val="132D35">
                    <a:alpha val="0"/>
                  </a:srgbClr>
                </a:gs>
                <a:gs pos="44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特色功能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4684395" y="1144270"/>
            <a:ext cx="1765935" cy="3554730"/>
            <a:chOff x="7170" y="2123"/>
            <a:chExt cx="4102" cy="8251"/>
          </a:xfrm>
        </p:grpSpPr>
        <p:pic>
          <p:nvPicPr>
            <p:cNvPr id="289" name="图片 288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170" y="2123"/>
              <a:ext cx="4102" cy="825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0" name="图片 28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9" y="3102"/>
              <a:ext cx="3487" cy="617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91" name="文本框 289"/>
          <p:cNvSpPr txBox="1"/>
          <p:nvPr/>
        </p:nvSpPr>
        <p:spPr>
          <a:xfrm>
            <a:off x="6724650" y="1682750"/>
            <a:ext cx="1642110" cy="27292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宋体" panose="02010600030101010101" pitchFamily="2" charset="-122"/>
              </a:rPr>
              <a:t>中文（简体/繁体）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英语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韩语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日语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俄语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西班牙语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德语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意大利语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泰语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马拉西亚语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更多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92" name="文本框 291"/>
          <p:cNvSpPr txBox="1"/>
          <p:nvPr/>
        </p:nvSpPr>
        <p:spPr>
          <a:xfrm>
            <a:off x="6731000" y="1144270"/>
            <a:ext cx="16294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国际化定位</a:t>
            </a:r>
            <a:r>
              <a:rPr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】</a:t>
            </a:r>
            <a:endParaRPr lang="zh-CN" altLang="en-US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96" name="组合 295"/>
          <p:cNvGrpSpPr/>
          <p:nvPr/>
        </p:nvGrpSpPr>
        <p:grpSpPr>
          <a:xfrm rot="0">
            <a:off x="396875" y="2658745"/>
            <a:ext cx="3830320" cy="2001520"/>
            <a:chOff x="1403350" y="2276475"/>
            <a:chExt cx="7416800" cy="3897371"/>
          </a:xfrm>
          <a:solidFill>
            <a:schemeClr val="bg1"/>
          </a:solidFill>
        </p:grpSpPr>
        <p:sp>
          <p:nvSpPr>
            <p:cNvPr id="297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3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4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5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6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7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0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1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2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7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0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1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4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5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6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7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9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0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1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2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3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4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5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6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7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9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0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1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2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3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4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5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6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7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8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1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2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3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4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5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6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7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8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0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1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2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3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4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5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6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7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8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1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2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3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4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5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6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7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8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1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2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3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6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7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1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2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3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4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5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6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7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8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9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1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2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3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4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5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6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7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8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9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0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2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3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4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5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6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7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8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9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0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1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2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3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4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5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6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7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8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9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0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1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2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3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4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5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6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7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8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9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0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1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2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3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4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5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6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7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8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9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0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1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2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3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4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5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6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7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8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9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0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1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2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3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4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5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6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7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8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9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0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1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6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2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3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4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5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6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7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8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9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0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1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3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4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5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6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7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8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9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0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1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2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3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4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5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6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7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8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9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0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1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3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4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5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6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7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8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9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noFill/>
              <a:prstDash val="solid"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600" strike="noStrike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0" name="组合 559"/>
          <p:cNvGrpSpPr/>
          <p:nvPr/>
        </p:nvGrpSpPr>
        <p:grpSpPr>
          <a:xfrm rot="480000">
            <a:off x="2131060" y="3073400"/>
            <a:ext cx="1115060" cy="251460"/>
            <a:chOff x="5661164" y="2917327"/>
            <a:chExt cx="1242772" cy="577063"/>
          </a:xfrm>
        </p:grpSpPr>
        <p:sp>
          <p:nvSpPr>
            <p:cNvPr id="561" name="椭圆 560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rgbClr val="AC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strike="noStrike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2" name="任意多边形 273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rgbClr val="A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strike="noStrike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3" name="组合 562"/>
          <p:cNvGrpSpPr/>
          <p:nvPr/>
        </p:nvGrpSpPr>
        <p:grpSpPr>
          <a:xfrm rot="0">
            <a:off x="2856230" y="2937510"/>
            <a:ext cx="503555" cy="509905"/>
            <a:chOff x="6144869" y="2660444"/>
            <a:chExt cx="846557" cy="856837"/>
          </a:xfrm>
        </p:grpSpPr>
        <p:sp>
          <p:nvSpPr>
            <p:cNvPr id="564" name="椭圆 563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rgbClr val="AC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strike="noStrike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5" name="任意多边形 276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rgbClr val="A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strike="noStrike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6" name="组合 565"/>
          <p:cNvGrpSpPr/>
          <p:nvPr/>
        </p:nvGrpSpPr>
        <p:grpSpPr>
          <a:xfrm rot="0">
            <a:off x="870585" y="2707005"/>
            <a:ext cx="2682240" cy="1362075"/>
            <a:chOff x="1816441" y="2375233"/>
            <a:chExt cx="5121308" cy="1219597"/>
          </a:xfrm>
        </p:grpSpPr>
        <p:sp>
          <p:nvSpPr>
            <p:cNvPr id="567" name="椭圆 566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rgbClr val="AC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strike="noStrike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8" name="任意多边形 279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rgbClr val="A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strike="noStrike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9" name="组合 568"/>
          <p:cNvGrpSpPr/>
          <p:nvPr/>
        </p:nvGrpSpPr>
        <p:grpSpPr>
          <a:xfrm rot="780000">
            <a:off x="1269365" y="3921125"/>
            <a:ext cx="2242185" cy="461645"/>
            <a:chOff x="2381275" y="3617511"/>
            <a:chExt cx="4541872" cy="584847"/>
          </a:xfrm>
        </p:grpSpPr>
        <p:sp>
          <p:nvSpPr>
            <p:cNvPr id="570" name="椭圆 569"/>
            <p:cNvSpPr/>
            <p:nvPr/>
          </p:nvSpPr>
          <p:spPr>
            <a:xfrm>
              <a:off x="2381275" y="4007165"/>
              <a:ext cx="117487" cy="119144"/>
            </a:xfrm>
            <a:prstGeom prst="ellipse">
              <a:avLst/>
            </a:prstGeom>
            <a:solidFill>
              <a:srgbClr val="AC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strike="noStrike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1" name="任意多边形 282"/>
            <p:cNvSpPr/>
            <p:nvPr/>
          </p:nvSpPr>
          <p:spPr>
            <a:xfrm>
              <a:off x="2413478" y="3617511"/>
              <a:ext cx="4509669" cy="58484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rgbClr val="A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strike="noStrike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2" name="椭圆 571"/>
          <p:cNvSpPr/>
          <p:nvPr/>
        </p:nvSpPr>
        <p:spPr>
          <a:xfrm>
            <a:off x="3234690" y="3334385"/>
            <a:ext cx="134620" cy="132715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strike="noStrike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" name="椭圆 572"/>
          <p:cNvSpPr/>
          <p:nvPr/>
        </p:nvSpPr>
        <p:spPr>
          <a:xfrm>
            <a:off x="2547620" y="3100705"/>
            <a:ext cx="1297305" cy="1297305"/>
          </a:xfrm>
          <a:prstGeom prst="ellipse">
            <a:avLst/>
          </a:prstGeom>
          <a:noFill/>
          <a:ln w="19050">
            <a:solidFill>
              <a:srgbClr val="B39561">
                <a:alpha val="77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z="2400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4" name="椭圆 573"/>
          <p:cNvSpPr/>
          <p:nvPr/>
        </p:nvSpPr>
        <p:spPr>
          <a:xfrm>
            <a:off x="1746885" y="1375410"/>
            <a:ext cx="2378075" cy="2378075"/>
          </a:xfrm>
          <a:prstGeom prst="ellipse">
            <a:avLst/>
          </a:prstGeom>
          <a:noFill/>
          <a:ln w="28575">
            <a:solidFill>
              <a:srgbClr val="B39561">
                <a:alpha val="8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z="2400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5" name="椭圆 574"/>
          <p:cNvSpPr/>
          <p:nvPr/>
        </p:nvSpPr>
        <p:spPr>
          <a:xfrm>
            <a:off x="516890" y="968375"/>
            <a:ext cx="3730625" cy="3731260"/>
          </a:xfrm>
          <a:prstGeom prst="ellipse">
            <a:avLst/>
          </a:prstGeom>
          <a:noFill/>
          <a:ln w="19050">
            <a:solidFill>
              <a:srgbClr val="B39561">
                <a:alpha val="54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z="2400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6" name="Freeform 49"/>
          <p:cNvSpPr/>
          <p:nvPr/>
        </p:nvSpPr>
        <p:spPr bwMode="auto">
          <a:xfrm>
            <a:off x="1134110" y="2790825"/>
            <a:ext cx="29210" cy="17780"/>
          </a:xfrm>
          <a:custGeom>
            <a:avLst/>
            <a:gdLst>
              <a:gd name="T0" fmla="*/ 2147483647 w 40"/>
              <a:gd name="T1" fmla="*/ 2147483647 h 22"/>
              <a:gd name="T2" fmla="*/ 2147483647 w 40"/>
              <a:gd name="T3" fmla="*/ 2147483647 h 22"/>
              <a:gd name="T4" fmla="*/ 2147483647 w 40"/>
              <a:gd name="T5" fmla="*/ 2147483647 h 22"/>
              <a:gd name="T6" fmla="*/ 0 w 40"/>
              <a:gd name="T7" fmla="*/ 2147483647 h 22"/>
              <a:gd name="T8" fmla="*/ 2147483647 w 40"/>
              <a:gd name="T9" fmla="*/ 2147483647 h 22"/>
              <a:gd name="T10" fmla="*/ 2147483647 w 40"/>
              <a:gd name="T11" fmla="*/ 2147483647 h 22"/>
              <a:gd name="T12" fmla="*/ 2147483647 w 40"/>
              <a:gd name="T13" fmla="*/ 0 h 22"/>
              <a:gd name="T14" fmla="*/ 2147483647 w 40"/>
              <a:gd name="T15" fmla="*/ 2147483647 h 22"/>
              <a:gd name="T16" fmla="*/ 2147483647 w 40"/>
              <a:gd name="T17" fmla="*/ 2147483647 h 22"/>
              <a:gd name="T18" fmla="*/ 2147483647 w 40"/>
              <a:gd name="T19" fmla="*/ 2147483647 h 22"/>
              <a:gd name="T20" fmla="*/ 2147483647 w 40"/>
              <a:gd name="T21" fmla="*/ 2147483647 h 22"/>
              <a:gd name="T22" fmla="*/ 2147483647 w 40"/>
              <a:gd name="T23" fmla="*/ 2147483647 h 22"/>
              <a:gd name="T24" fmla="*/ 2147483647 w 40"/>
              <a:gd name="T25" fmla="*/ 2147483647 h 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"/>
              <a:gd name="T40" fmla="*/ 0 h 22"/>
              <a:gd name="T41" fmla="*/ 40 w 40"/>
              <a:gd name="T42" fmla="*/ 22 h 2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" h="22">
                <a:moveTo>
                  <a:pt x="22" y="22"/>
                </a:moveTo>
                <a:lnTo>
                  <a:pt x="16" y="22"/>
                </a:lnTo>
                <a:lnTo>
                  <a:pt x="8" y="20"/>
                </a:lnTo>
                <a:lnTo>
                  <a:pt x="0" y="14"/>
                </a:lnTo>
                <a:lnTo>
                  <a:pt x="6" y="10"/>
                </a:lnTo>
                <a:lnTo>
                  <a:pt x="12" y="6"/>
                </a:lnTo>
                <a:lnTo>
                  <a:pt x="30" y="0"/>
                </a:lnTo>
                <a:lnTo>
                  <a:pt x="32" y="4"/>
                </a:lnTo>
                <a:lnTo>
                  <a:pt x="34" y="6"/>
                </a:lnTo>
                <a:lnTo>
                  <a:pt x="40" y="6"/>
                </a:lnTo>
                <a:lnTo>
                  <a:pt x="40" y="18"/>
                </a:lnTo>
                <a:lnTo>
                  <a:pt x="32" y="22"/>
                </a:lnTo>
                <a:lnTo>
                  <a:pt x="22" y="2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 strike="noStrike" noProof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6890" y="1191895"/>
            <a:ext cx="5862955" cy="351091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特色功能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7175" y="1296670"/>
            <a:ext cx="2842895" cy="2546985"/>
            <a:chOff x="9789" y="1974"/>
            <a:chExt cx="4477" cy="4011"/>
          </a:xfrm>
        </p:grpSpPr>
        <p:sp>
          <p:nvSpPr>
            <p:cNvPr id="7" name="文本框 19"/>
            <p:cNvSpPr txBox="1"/>
            <p:nvPr/>
          </p:nvSpPr>
          <p:spPr>
            <a:xfrm>
              <a:off x="10170" y="1974"/>
              <a:ext cx="277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2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云模板库</a:t>
              </a:r>
              <a:endPara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"/>
              </p:custDataLst>
            </p:nvPr>
          </p:nvSpPr>
          <p:spPr>
            <a:xfrm>
              <a:off x="9789" y="3179"/>
              <a:ext cx="2961" cy="66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快速填充平台资源；</a:t>
              </a:r>
              <a:endPara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3"/>
              </p:custDataLst>
            </p:nvPr>
          </p:nvSpPr>
          <p:spPr>
            <a:xfrm>
              <a:off x="9789" y="5324"/>
              <a:ext cx="3707" cy="66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转化收益模式，推动发展。</a:t>
              </a:r>
              <a:endPara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"/>
              </p:custDataLst>
            </p:nvPr>
          </p:nvSpPr>
          <p:spPr>
            <a:xfrm>
              <a:off x="9789" y="4609"/>
              <a:ext cx="3389" cy="66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快速搭建自己的商学院；</a:t>
              </a:r>
              <a:endPara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9789" y="3894"/>
              <a:ext cx="4477" cy="66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u"/>
              </a:pPr>
              <a:r>
                <a:rPr 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快速定位目标群体，精准拓客；</a:t>
              </a:r>
              <a:endPara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331595" y="1426210"/>
            <a:ext cx="5752465" cy="1788160"/>
            <a:chOff x="2097" y="2246"/>
            <a:chExt cx="9059" cy="281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951" y="3628"/>
              <a:ext cx="7029" cy="0"/>
            </a:xfrm>
            <a:prstGeom prst="line">
              <a:avLst/>
            </a:prstGeom>
            <a:ln w="31750"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V="1">
              <a:off x="2691" y="3628"/>
              <a:ext cx="1260" cy="841"/>
            </a:xfrm>
            <a:prstGeom prst="line">
              <a:avLst/>
            </a:prstGeom>
            <a:ln w="31750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780" y="2336"/>
              <a:ext cx="50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4780" y="3252"/>
              <a:ext cx="422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V="1">
              <a:off x="9790" y="2336"/>
              <a:ext cx="0" cy="3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V="1">
              <a:off x="4785" y="2336"/>
              <a:ext cx="0" cy="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V="1">
              <a:off x="9009" y="2658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直角三角形 18"/>
            <p:cNvSpPr/>
            <p:nvPr/>
          </p:nvSpPr>
          <p:spPr>
            <a:xfrm rot="16200000">
              <a:off x="9430" y="2893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90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9672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4701" y="3150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5" name="TextBox 6"/>
            <p:cNvSpPr txBox="1">
              <a:spLocks noChangeArrowheads="1"/>
            </p:cNvSpPr>
            <p:nvPr/>
          </p:nvSpPr>
          <p:spPr bwMode="auto">
            <a:xfrm>
              <a:off x="5072" y="2361"/>
              <a:ext cx="1281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3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en-US" sz="33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6"/>
            <p:cNvSpPr txBox="1">
              <a:spLocks noChangeArrowheads="1"/>
            </p:cNvSpPr>
            <p:nvPr/>
          </p:nvSpPr>
          <p:spPr bwMode="auto">
            <a:xfrm>
              <a:off x="5990" y="2460"/>
              <a:ext cx="3200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微云视商业模式</a:t>
              </a:r>
              <a:endPara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3" name="弧形 252"/>
            <p:cNvSpPr/>
            <p:nvPr/>
          </p:nvSpPr>
          <p:spPr>
            <a:xfrm>
              <a:off x="10804" y="3452"/>
              <a:ext cx="352" cy="352"/>
            </a:xfrm>
            <a:prstGeom prst="arc">
              <a:avLst>
                <a:gd name="adj1" fmla="val 13092993"/>
                <a:gd name="adj2" fmla="val 8672077"/>
              </a:avLst>
            </a:prstGeom>
            <a:ln w="22225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" name="同心圆 3"/>
            <p:cNvSpPr/>
            <p:nvPr/>
          </p:nvSpPr>
          <p:spPr>
            <a:xfrm>
              <a:off x="2097" y="3874"/>
              <a:ext cx="1188" cy="1188"/>
            </a:xfrm>
            <a:prstGeom prst="donut">
              <a:avLst>
                <a:gd name="adj" fmla="val 5827"/>
              </a:avLst>
            </a:prstGeom>
            <a:gradFill flip="none" rotWithShape="1">
              <a:gsLst>
                <a:gs pos="30000">
                  <a:srgbClr val="132D35">
                    <a:alpha val="0"/>
                  </a:srgbClr>
                </a:gs>
                <a:gs pos="0">
                  <a:srgbClr val="132D35">
                    <a:alpha val="0"/>
                  </a:srgbClr>
                </a:gs>
                <a:gs pos="3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260" y="4050"/>
              <a:ext cx="863" cy="863"/>
            </a:xfrm>
            <a:prstGeom prst="donut">
              <a:avLst>
                <a:gd name="adj" fmla="val 7957"/>
              </a:avLst>
            </a:prstGeom>
            <a:gradFill flip="none" rotWithShape="1">
              <a:gsLst>
                <a:gs pos="38000">
                  <a:srgbClr val="132D35">
                    <a:alpha val="0"/>
                  </a:srgbClr>
                </a:gs>
                <a:gs pos="4000">
                  <a:srgbClr val="132D35">
                    <a:alpha val="0"/>
                  </a:srgbClr>
                </a:gs>
                <a:gs pos="4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2435" y="4213"/>
              <a:ext cx="537" cy="537"/>
            </a:xfrm>
            <a:prstGeom prst="donut">
              <a:avLst>
                <a:gd name="adj" fmla="val 23580"/>
              </a:avLst>
            </a:prstGeom>
            <a:gradFill flip="none" rotWithShape="1">
              <a:gsLst>
                <a:gs pos="44000">
                  <a:srgbClr val="132D35">
                    <a:alpha val="0"/>
                  </a:srgbClr>
                </a:gs>
                <a:gs pos="23000">
                  <a:srgbClr val="132D35">
                    <a:alpha val="0"/>
                  </a:srgbClr>
                </a:gs>
                <a:gs pos="44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73935" y="2647950"/>
            <a:ext cx="4770755" cy="584200"/>
            <a:chOff x="2043" y="2668"/>
            <a:chExt cx="10328" cy="3854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133" y="2758"/>
              <a:ext cx="30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133" y="6444"/>
              <a:ext cx="23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5301" y="2758"/>
              <a:ext cx="0" cy="3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8" idx="0"/>
            </p:cNvCxnSpPr>
            <p:nvPr/>
          </p:nvCxnSpPr>
          <p:spPr>
            <a:xfrm flipH="1" flipV="1">
              <a:off x="2139" y="2758"/>
              <a:ext cx="6" cy="3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520" y="5849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直角三角形 14"/>
            <p:cNvSpPr/>
            <p:nvPr/>
          </p:nvSpPr>
          <p:spPr>
            <a:xfrm rot="16200000">
              <a:off x="4941" y="6085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16" name="椭圆 15"/>
            <p:cNvSpPr/>
            <p:nvPr/>
          </p:nvSpPr>
          <p:spPr>
            <a:xfrm>
              <a:off x="2043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183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18" name="椭圆 17"/>
            <p:cNvSpPr/>
            <p:nvPr/>
          </p:nvSpPr>
          <p:spPr>
            <a:xfrm>
              <a:off x="2055" y="6342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21" name="TextBox 6"/>
            <p:cNvSpPr txBox="1">
              <a:spLocks noChangeArrowheads="1"/>
            </p:cNvSpPr>
            <p:nvPr/>
          </p:nvSpPr>
          <p:spPr bwMode="auto">
            <a:xfrm>
              <a:off x="2235" y="3583"/>
              <a:ext cx="2882" cy="1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运营模式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626" y="2758"/>
              <a:ext cx="30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626" y="6444"/>
              <a:ext cx="23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8793" y="2758"/>
              <a:ext cx="0" cy="3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40" idx="0"/>
            </p:cNvCxnSpPr>
            <p:nvPr/>
          </p:nvCxnSpPr>
          <p:spPr>
            <a:xfrm flipH="1" flipV="1">
              <a:off x="5631" y="2758"/>
              <a:ext cx="6" cy="3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8013" y="5849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直角三角形 36"/>
            <p:cNvSpPr/>
            <p:nvPr/>
          </p:nvSpPr>
          <p:spPr>
            <a:xfrm rot="16200000">
              <a:off x="8434" y="6085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38" name="椭圆 37"/>
            <p:cNvSpPr/>
            <p:nvPr/>
          </p:nvSpPr>
          <p:spPr>
            <a:xfrm>
              <a:off x="5536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39" name="椭圆 38"/>
            <p:cNvSpPr/>
            <p:nvPr/>
          </p:nvSpPr>
          <p:spPr>
            <a:xfrm>
              <a:off x="8675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40" name="椭圆 39"/>
            <p:cNvSpPr/>
            <p:nvPr/>
          </p:nvSpPr>
          <p:spPr>
            <a:xfrm>
              <a:off x="5548" y="6342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9142" y="2758"/>
              <a:ext cx="306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142" y="6444"/>
              <a:ext cx="23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12309" y="2758"/>
              <a:ext cx="0" cy="3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51" idx="0"/>
            </p:cNvCxnSpPr>
            <p:nvPr/>
          </p:nvCxnSpPr>
          <p:spPr>
            <a:xfrm flipH="1" flipV="1">
              <a:off x="9147" y="2758"/>
              <a:ext cx="6" cy="3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11528" y="5849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直角三角形 47"/>
            <p:cNvSpPr/>
            <p:nvPr/>
          </p:nvSpPr>
          <p:spPr>
            <a:xfrm rot="16200000">
              <a:off x="11950" y="6085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9052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12191" y="2668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9064" y="6342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/>
            </a:p>
          </p:txBody>
        </p:sp>
        <p:sp>
          <p:nvSpPr>
            <p:cNvPr id="61" name="TextBox 6"/>
            <p:cNvSpPr txBox="1">
              <a:spLocks noChangeArrowheads="1"/>
            </p:cNvSpPr>
            <p:nvPr/>
          </p:nvSpPr>
          <p:spPr bwMode="auto">
            <a:xfrm>
              <a:off x="5811" y="3583"/>
              <a:ext cx="2882" cy="1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p>
              <a:pPr indent="0" algn="ctr">
                <a:buFont typeface="Wingdings" panose="05000000000000000000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盈利模式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66" name="TextBox 6"/>
            <p:cNvSpPr txBox="1">
              <a:spLocks noChangeArrowheads="1"/>
            </p:cNvSpPr>
            <p:nvPr/>
          </p:nvSpPr>
          <p:spPr bwMode="auto">
            <a:xfrm>
              <a:off x="9244" y="3583"/>
              <a:ext cx="2882" cy="1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p>
              <a:pPr indent="0" algn="ctr">
                <a:buFont typeface="Wingdings" panose="05000000000000000000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商业对接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66340" y="1447800"/>
            <a:ext cx="4211320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运营模式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（平台</a:t>
            </a:r>
            <a:r>
              <a:rPr lang="en-US" altLang="zh-CN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+SAAS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模式）</a:t>
            </a:r>
            <a:endParaRPr lang="zh-CN" altLang="en-US" sz="28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运营模式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7042" y="1033145"/>
            <a:ext cx="7506156" cy="3808317"/>
            <a:chOff x="1927" y="1713"/>
            <a:chExt cx="15709" cy="7971"/>
          </a:xfrm>
        </p:grpSpPr>
        <p:sp>
          <p:nvSpPr>
            <p:cNvPr id="5" name="圆角矩形 4"/>
            <p:cNvSpPr/>
            <p:nvPr>
              <p:custDataLst>
                <p:tags r:id="rId1"/>
              </p:custDataLst>
            </p:nvPr>
          </p:nvSpPr>
          <p:spPr bwMode="auto">
            <a:xfrm>
              <a:off x="2886" y="1713"/>
              <a:ext cx="6192" cy="6793"/>
            </a:xfrm>
            <a:prstGeom prst="roundRect">
              <a:avLst>
                <a:gd name="adj" fmla="val 9498"/>
              </a:avLst>
            </a:prstGeom>
            <a:solidFill>
              <a:srgbClr val="4276AA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/>
            <p:nvPr>
              <p:custDataLst>
                <p:tags r:id="rId2"/>
              </p:custDataLst>
            </p:nvPr>
          </p:nvSpPr>
          <p:spPr bwMode="auto">
            <a:xfrm>
              <a:off x="9975" y="1713"/>
              <a:ext cx="6192" cy="6793"/>
            </a:xfrm>
            <a:prstGeom prst="roundRect">
              <a:avLst>
                <a:gd name="adj" fmla="val 9498"/>
              </a:avLst>
            </a:prstGeom>
            <a:solidFill>
              <a:srgbClr val="178AA1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>
              <p:custDataLst>
                <p:tags r:id="rId3"/>
              </p:custDataLst>
            </p:nvPr>
          </p:nvSpPr>
          <p:spPr bwMode="auto">
            <a:xfrm>
              <a:off x="8255" y="1954"/>
              <a:ext cx="2527" cy="52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</a:srgbClr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>
              <p:custDataLst>
                <p:tags r:id="rId4"/>
              </p:custDataLst>
            </p:nvPr>
          </p:nvSpPr>
          <p:spPr bwMode="auto">
            <a:xfrm>
              <a:off x="8255" y="3781"/>
              <a:ext cx="2527" cy="52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</a:srgbClr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>
              <p:custDataLst>
                <p:tags r:id="rId5"/>
              </p:custDataLst>
            </p:nvPr>
          </p:nvSpPr>
          <p:spPr bwMode="auto">
            <a:xfrm>
              <a:off x="8255" y="5758"/>
              <a:ext cx="2527" cy="52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</a:srgbClr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>
              <p:custDataLst>
                <p:tags r:id="rId6"/>
              </p:custDataLst>
            </p:nvPr>
          </p:nvSpPr>
          <p:spPr bwMode="auto">
            <a:xfrm>
              <a:off x="8255" y="7674"/>
              <a:ext cx="2527" cy="52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</a:srgbClr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7"/>
              </p:custDataLst>
            </p:nvPr>
          </p:nvSpPr>
          <p:spPr bwMode="auto">
            <a:xfrm>
              <a:off x="8348" y="3834"/>
              <a:ext cx="447" cy="412"/>
            </a:xfrm>
            <a:prstGeom prst="ellipse">
              <a:avLst/>
            </a:prstGeom>
            <a:solidFill>
              <a:srgbClr val="178AA1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8"/>
              </p:custDataLst>
            </p:nvPr>
          </p:nvSpPr>
          <p:spPr bwMode="auto">
            <a:xfrm>
              <a:off x="8348" y="2007"/>
              <a:ext cx="447" cy="412"/>
            </a:xfrm>
            <a:prstGeom prst="ellipse">
              <a:avLst/>
            </a:prstGeom>
            <a:solidFill>
              <a:srgbClr val="178AA1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9"/>
              </p:custDataLst>
            </p:nvPr>
          </p:nvSpPr>
          <p:spPr bwMode="auto">
            <a:xfrm>
              <a:off x="8348" y="5811"/>
              <a:ext cx="447" cy="412"/>
            </a:xfrm>
            <a:prstGeom prst="ellipse">
              <a:avLst/>
            </a:prstGeom>
            <a:solidFill>
              <a:srgbClr val="178AA1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>
              <p:custDataLst>
                <p:tags r:id="rId10"/>
              </p:custDataLst>
            </p:nvPr>
          </p:nvSpPr>
          <p:spPr bwMode="auto">
            <a:xfrm>
              <a:off x="8348" y="7717"/>
              <a:ext cx="447" cy="412"/>
            </a:xfrm>
            <a:prstGeom prst="ellipse">
              <a:avLst/>
            </a:prstGeom>
            <a:solidFill>
              <a:srgbClr val="178AA1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11"/>
              </p:custDataLst>
            </p:nvPr>
          </p:nvSpPr>
          <p:spPr bwMode="auto">
            <a:xfrm>
              <a:off x="10254" y="3834"/>
              <a:ext cx="447" cy="412"/>
            </a:xfrm>
            <a:prstGeom prst="ellipse">
              <a:avLst/>
            </a:prstGeom>
            <a:solidFill>
              <a:srgbClr val="4276AA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12"/>
              </p:custDataLst>
            </p:nvPr>
          </p:nvSpPr>
          <p:spPr bwMode="auto">
            <a:xfrm>
              <a:off x="10254" y="2007"/>
              <a:ext cx="447" cy="412"/>
            </a:xfrm>
            <a:prstGeom prst="ellipse">
              <a:avLst/>
            </a:prstGeom>
            <a:solidFill>
              <a:srgbClr val="4276AA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3"/>
              </p:custDataLst>
            </p:nvPr>
          </p:nvSpPr>
          <p:spPr bwMode="auto">
            <a:xfrm>
              <a:off x="10254" y="5811"/>
              <a:ext cx="447" cy="412"/>
            </a:xfrm>
            <a:prstGeom prst="ellipse">
              <a:avLst/>
            </a:prstGeom>
            <a:solidFill>
              <a:srgbClr val="4276AA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14"/>
              </p:custDataLst>
            </p:nvPr>
          </p:nvSpPr>
          <p:spPr bwMode="auto">
            <a:xfrm>
              <a:off x="10254" y="7717"/>
              <a:ext cx="447" cy="412"/>
            </a:xfrm>
            <a:prstGeom prst="ellipse">
              <a:avLst/>
            </a:prstGeom>
            <a:solidFill>
              <a:srgbClr val="4276AA"/>
            </a:solidFill>
            <a:ln w="19050">
              <a:noFill/>
              <a:round/>
            </a:ln>
          </p:spPr>
          <p:txBody>
            <a:bodyPr anchor="ctr"/>
            <a:p>
              <a:pPr algn="ctr">
                <a:lnSpc>
                  <a:spcPct val="130000"/>
                </a:lnSpc>
              </a:pPr>
              <a:endParaRPr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>
              <p:custDataLst>
                <p:tags r:id="rId15"/>
              </p:custDataLst>
            </p:nvPr>
          </p:nvSpPr>
          <p:spPr bwMode="auto">
            <a:xfrm>
              <a:off x="3599" y="2100"/>
              <a:ext cx="4359" cy="1006"/>
            </a:xfrm>
            <a:prstGeom prst="roundRect">
              <a:avLst/>
            </a:prstGeom>
            <a:solidFill>
              <a:srgbClr val="FFFFFF"/>
            </a:solidFill>
            <a:ln w="19050">
              <a:noFill/>
              <a:round/>
            </a:ln>
          </p:spPr>
          <p:txBody>
            <a:bodyPr vert="horz" wrap="square" lIns="91440" tIns="46800" rIns="91440" bIns="46800" anchor="ctr" anchorCtr="1" compatLnSpc="1">
              <a:normAutofit/>
            </a:bodyPr>
            <a:p>
              <a:pPr algn="ctr">
                <a:lnSpc>
                  <a:spcPct val="120000"/>
                </a:lnSpc>
              </a:pPr>
              <a:r>
                <a:rPr lang="zh-CN" altLang="en-US" sz="1800" b="1" spc="3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平台源码</a:t>
              </a:r>
              <a:endParaRPr lang="zh-CN" altLang="en-US" sz="18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28"/>
            <p:cNvSpPr/>
            <p:nvPr>
              <p:custDataLst>
                <p:tags r:id="rId16"/>
              </p:custDataLst>
            </p:nvPr>
          </p:nvSpPr>
          <p:spPr bwMode="auto">
            <a:xfrm>
              <a:off x="11050" y="2100"/>
              <a:ext cx="4359" cy="1006"/>
            </a:xfrm>
            <a:prstGeom prst="roundRect">
              <a:avLst/>
            </a:prstGeom>
            <a:solidFill>
              <a:srgbClr val="FFFFFF"/>
            </a:solidFill>
            <a:ln w="19050">
              <a:noFill/>
              <a:round/>
            </a:ln>
          </p:spPr>
          <p:txBody>
            <a:bodyPr vert="horz" wrap="square" lIns="91440" tIns="46800" rIns="91440" bIns="46800" anchor="ctr" anchorCtr="1" compatLnSpc="1">
              <a:normAutofit/>
            </a:bodyPr>
            <a:p>
              <a:pPr algn="ctr">
                <a:lnSpc>
                  <a:spcPct val="120000"/>
                </a:lnSpc>
              </a:pPr>
              <a:r>
                <a:rPr lang="en-US" altLang="zh-CN" sz="1800" b="1" spc="3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SaaS</a:t>
              </a:r>
              <a:r>
                <a:rPr lang="zh-CN" altLang="en-US" sz="1800" b="1" spc="3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账号</a:t>
              </a:r>
              <a:endParaRPr lang="zh-CN" altLang="en-US" sz="18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74" y="3232"/>
              <a:ext cx="10941" cy="4484"/>
              <a:chOff x="4392" y="3251"/>
              <a:chExt cx="11075" cy="4539"/>
            </a:xfrm>
          </p:grpSpPr>
          <p:sp>
            <p:nvSpPr>
              <p:cNvPr id="36" name="文本框 3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4392" y="3266"/>
                <a:ext cx="3912" cy="452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Autofit/>
              </a:bodyPr>
              <a:p>
                <a:pPr>
                  <a:lnSpc>
                    <a:spcPct val="360000"/>
                  </a:lnSpc>
                </a:pPr>
                <a:r>
                  <a:rPr lang="zh-CN" altLang="en-US" sz="1000" b="1" spc="1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买了一栋房子</a:t>
                </a:r>
                <a:endParaRPr lang="zh-CN" altLang="en-US" sz="1000" b="1" spc="15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60000"/>
                  </a:lnSpc>
                </a:pPr>
                <a:r>
                  <a:rPr lang="zh-CN" altLang="en-US" sz="1000" b="1" spc="1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拥有房产证（所有权）</a:t>
                </a:r>
                <a:endParaRPr lang="zh-CN" altLang="en-US" sz="1000" b="1" spc="15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60000"/>
                  </a:lnSpc>
                </a:pPr>
                <a:r>
                  <a:rPr lang="zh-CN" altLang="en-US" sz="1000" b="1" spc="1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很多个房间（出租）</a:t>
                </a:r>
                <a:endParaRPr lang="zh-CN" altLang="en-US" sz="1000" b="1" spc="15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60000"/>
                  </a:lnSpc>
                </a:pPr>
                <a:r>
                  <a:rPr lang="zh-CN" altLang="en-US" sz="1000" b="1" spc="1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每年不用交费</a:t>
                </a:r>
                <a:endParaRPr lang="zh-CN" altLang="en-US" sz="1000" b="1" spc="15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7" name="文本框 36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1555" y="3251"/>
                <a:ext cx="3912" cy="441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Autofit/>
              </a:bodyPr>
              <a:p>
                <a:pPr>
                  <a:lnSpc>
                    <a:spcPct val="360000"/>
                  </a:lnSpc>
                </a:pPr>
                <a:r>
                  <a:rPr lang="zh-CN" altLang="en-US" sz="1000" b="1" spc="15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租了一个房间</a:t>
                </a:r>
                <a:endParaRPr lang="zh-CN" altLang="en-US" sz="1000" b="1" spc="1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60000"/>
                  </a:lnSpc>
                </a:pPr>
                <a:r>
                  <a:rPr lang="zh-CN" altLang="en-US" sz="1000" b="1" spc="15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无房产证（只有使用权）</a:t>
                </a:r>
                <a:endParaRPr lang="zh-CN" altLang="en-US" sz="1000" b="1" spc="1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60000"/>
                  </a:lnSpc>
                </a:pPr>
                <a:r>
                  <a:rPr lang="zh-CN" altLang="en-US" sz="1000" b="1" spc="15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只有一个房间</a:t>
                </a:r>
                <a:endParaRPr lang="zh-CN" altLang="en-US" sz="1000" b="1" spc="1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60000"/>
                  </a:lnSpc>
                </a:pPr>
                <a:r>
                  <a:rPr lang="zh-CN" altLang="en-US" sz="1000" b="1" spc="15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每个月都要交房租</a:t>
                </a:r>
                <a:endParaRPr lang="zh-CN" altLang="en-US" sz="1000" b="1" spc="1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38" name="TextBox 154"/>
            <p:cNvSpPr>
              <a:spLocks noChangeArrowheads="1"/>
            </p:cNvSpPr>
            <p:nvPr/>
          </p:nvSpPr>
          <p:spPr bwMode="auto">
            <a:xfrm>
              <a:off x="1927" y="9042"/>
              <a:ext cx="15709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微云视帮助更多企业成为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“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喜马拉雅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”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“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得到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”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“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邢帅教育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”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平台运营模式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4766310" y="1273175"/>
            <a:ext cx="1132840" cy="2403191"/>
            <a:chOff x="10558" y="1603"/>
            <a:chExt cx="2483" cy="5268"/>
          </a:xfrm>
        </p:grpSpPr>
        <p:grpSp>
          <p:nvGrpSpPr>
            <p:cNvPr id="186" name="组合 185"/>
            <p:cNvGrpSpPr/>
            <p:nvPr/>
          </p:nvGrpSpPr>
          <p:grpSpPr>
            <a:xfrm rot="0">
              <a:off x="10724" y="1603"/>
              <a:ext cx="2317" cy="3576"/>
              <a:chOff x="11069" y="1818"/>
              <a:chExt cx="2317" cy="3576"/>
            </a:xfrm>
          </p:grpSpPr>
          <p:grpSp>
            <p:nvGrpSpPr>
              <p:cNvPr id="187" name="组合 186"/>
              <p:cNvGrpSpPr/>
              <p:nvPr/>
            </p:nvGrpSpPr>
            <p:grpSpPr>
              <a:xfrm>
                <a:off x="11069" y="4646"/>
                <a:ext cx="2317" cy="748"/>
                <a:chOff x="11069" y="4646"/>
                <a:chExt cx="2317" cy="748"/>
              </a:xfrm>
            </p:grpSpPr>
            <p:sp>
              <p:nvSpPr>
                <p:cNvPr id="188" name="圆角矩形 6"/>
                <p:cNvSpPr/>
                <p:nvPr/>
              </p:nvSpPr>
              <p:spPr>
                <a:xfrm>
                  <a:off x="11182" y="4646"/>
                  <a:ext cx="1995" cy="69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9" name="文本框 7"/>
                <p:cNvSpPr txBox="1"/>
                <p:nvPr/>
              </p:nvSpPr>
              <p:spPr>
                <a:xfrm>
                  <a:off x="11069" y="4655"/>
                  <a:ext cx="2317" cy="73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1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内容平台</a:t>
                  </a:r>
                  <a:endPara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11100" y="1818"/>
                <a:ext cx="2239" cy="2779"/>
                <a:chOff x="11100" y="1818"/>
                <a:chExt cx="2239" cy="2779"/>
              </a:xfrm>
            </p:grpSpPr>
            <p:cxnSp>
              <p:nvCxnSpPr>
                <p:cNvPr id="191" name="直接箭头连接符 190"/>
                <p:cNvCxnSpPr/>
                <p:nvPr/>
              </p:nvCxnSpPr>
              <p:spPr>
                <a:xfrm flipH="1">
                  <a:off x="12124" y="2673"/>
                  <a:ext cx="8" cy="1924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2" name="组合 191"/>
                <p:cNvGrpSpPr/>
                <p:nvPr/>
              </p:nvGrpSpPr>
              <p:grpSpPr>
                <a:xfrm>
                  <a:off x="11100" y="1818"/>
                  <a:ext cx="2239" cy="908"/>
                  <a:chOff x="6539" y="2245"/>
                  <a:chExt cx="1680" cy="681"/>
                </a:xfrm>
              </p:grpSpPr>
              <p:sp>
                <p:nvSpPr>
                  <p:cNvPr id="193" name="圆角矩形 1"/>
                  <p:cNvSpPr/>
                  <p:nvPr/>
                </p:nvSpPr>
                <p:spPr>
                  <a:xfrm>
                    <a:off x="6599" y="2245"/>
                    <a:ext cx="1497" cy="681"/>
                  </a:xfrm>
                  <a:prstGeom prst="roundRect">
                    <a:avLst/>
                  </a:prstGeom>
                  <a:solidFill>
                    <a:srgbClr val="34B7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base"/>
                    <a:endParaRPr lang="zh-CN" altLang="en-US" sz="1600" strike="noStrike" noProof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4" name="文本框 5"/>
                  <p:cNvSpPr txBox="1"/>
                  <p:nvPr/>
                </p:nvSpPr>
                <p:spPr>
                  <a:xfrm>
                    <a:off x="6539" y="2313"/>
                    <a:ext cx="1680" cy="55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源码平台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95" name="文本框 73"/>
                <p:cNvSpPr txBox="1"/>
                <p:nvPr/>
              </p:nvSpPr>
              <p:spPr>
                <a:xfrm>
                  <a:off x="12155" y="3224"/>
                  <a:ext cx="984" cy="10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zh-CN" sz="12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自营</a:t>
                  </a:r>
                  <a:endParaRPr lang="zh-CN" altLang="zh-CN" sz="12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96" name="组合 195"/>
            <p:cNvGrpSpPr/>
            <p:nvPr/>
          </p:nvGrpSpPr>
          <p:grpSpPr>
            <a:xfrm rot="0">
              <a:off x="10558" y="5126"/>
              <a:ext cx="2436" cy="1745"/>
              <a:chOff x="10476" y="5341"/>
              <a:chExt cx="3144" cy="1745"/>
            </a:xfrm>
          </p:grpSpPr>
          <p:grpSp>
            <p:nvGrpSpPr>
              <p:cNvPr id="197" name="组合 196"/>
              <p:cNvGrpSpPr/>
              <p:nvPr/>
            </p:nvGrpSpPr>
            <p:grpSpPr>
              <a:xfrm>
                <a:off x="10476" y="5505"/>
                <a:ext cx="3144" cy="1581"/>
                <a:chOff x="7729" y="3138"/>
                <a:chExt cx="3144" cy="1581"/>
              </a:xfrm>
            </p:grpSpPr>
            <p:sp>
              <p:nvSpPr>
                <p:cNvPr id="198" name="矩形 197"/>
                <p:cNvSpPr/>
                <p:nvPr/>
              </p:nvSpPr>
              <p:spPr>
                <a:xfrm>
                  <a:off x="7729" y="3138"/>
                  <a:ext cx="3144" cy="1581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rgbClr val="484A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9" name="文本框 37"/>
                <p:cNvSpPr txBox="1"/>
                <p:nvPr/>
              </p:nvSpPr>
              <p:spPr>
                <a:xfrm>
                  <a:off x="8434" y="3289"/>
                  <a:ext cx="1865" cy="111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9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内容载体</a:t>
                  </a:r>
                  <a:endParaRPr lang="zh-CN" altLang="en-US" sz="9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9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营销推广</a:t>
                  </a:r>
                  <a:endParaRPr lang="zh-CN" altLang="en-US" sz="9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9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助学工具</a:t>
                  </a:r>
                  <a:endParaRPr lang="zh-CN" altLang="en-US" sz="9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00" name="直接连接符 199"/>
              <p:cNvCxnSpPr/>
              <p:nvPr/>
            </p:nvCxnSpPr>
            <p:spPr>
              <a:xfrm>
                <a:off x="12170" y="5341"/>
                <a:ext cx="0" cy="13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1" name="组合 200"/>
          <p:cNvGrpSpPr/>
          <p:nvPr/>
        </p:nvGrpSpPr>
        <p:grpSpPr>
          <a:xfrm>
            <a:off x="850174" y="1142389"/>
            <a:ext cx="6740297" cy="3115101"/>
            <a:chOff x="1896" y="1306"/>
            <a:chExt cx="14782" cy="6832"/>
          </a:xfrm>
        </p:grpSpPr>
        <p:grpSp>
          <p:nvGrpSpPr>
            <p:cNvPr id="202" name="组合 201"/>
            <p:cNvGrpSpPr/>
            <p:nvPr/>
          </p:nvGrpSpPr>
          <p:grpSpPr>
            <a:xfrm>
              <a:off x="12829" y="1306"/>
              <a:ext cx="3849" cy="2358"/>
              <a:chOff x="12829" y="1306"/>
              <a:chExt cx="3849" cy="2358"/>
            </a:xfrm>
          </p:grpSpPr>
          <p:cxnSp>
            <p:nvCxnSpPr>
              <p:cNvPr id="203" name="直接箭头连接符 202"/>
              <p:cNvCxnSpPr/>
              <p:nvPr/>
            </p:nvCxnSpPr>
            <p:spPr>
              <a:xfrm>
                <a:off x="15216" y="3069"/>
                <a:ext cx="2" cy="481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" name="组合 203"/>
              <p:cNvGrpSpPr/>
              <p:nvPr/>
            </p:nvGrpSpPr>
            <p:grpSpPr>
              <a:xfrm>
                <a:off x="12829" y="1306"/>
                <a:ext cx="3849" cy="2358"/>
                <a:chOff x="12829" y="1306"/>
                <a:chExt cx="3849" cy="2358"/>
              </a:xfrm>
            </p:grpSpPr>
            <p:cxnSp>
              <p:nvCxnSpPr>
                <p:cNvPr id="205" name="肘形连接符 20"/>
                <p:cNvCxnSpPr/>
                <p:nvPr/>
              </p:nvCxnSpPr>
              <p:spPr>
                <a:xfrm>
                  <a:off x="12829" y="2058"/>
                  <a:ext cx="2387" cy="231"/>
                </a:xfrm>
                <a:prstGeom prst="bentConnector2">
                  <a:avLst/>
                </a:prstGeom>
                <a:ln w="1905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组合 205"/>
                <p:cNvGrpSpPr/>
                <p:nvPr/>
              </p:nvGrpSpPr>
              <p:grpSpPr>
                <a:xfrm rot="0">
                  <a:off x="14078" y="2337"/>
                  <a:ext cx="2318" cy="739"/>
                  <a:chOff x="8851" y="3949"/>
                  <a:chExt cx="1739" cy="554"/>
                </a:xfrm>
              </p:grpSpPr>
              <p:sp>
                <p:nvSpPr>
                  <p:cNvPr id="207" name="圆角矩形 25"/>
                  <p:cNvSpPr/>
                  <p:nvPr/>
                </p:nvSpPr>
                <p:spPr>
                  <a:xfrm>
                    <a:off x="9002" y="3961"/>
                    <a:ext cx="1497" cy="52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base"/>
                    <a:endParaRPr lang="zh-CN" altLang="en-US" sz="1600" strike="noStrike" noProof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8" name="文本框 7"/>
                  <p:cNvSpPr txBox="1"/>
                  <p:nvPr/>
                </p:nvSpPr>
                <p:spPr>
                  <a:xfrm>
                    <a:off x="8851" y="3949"/>
                    <a:ext cx="1739" cy="55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区域代理</a:t>
                    </a:r>
                    <a:endParaRPr lang="zh-CN" altLang="en-US" sz="1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09" name="文本框 71"/>
                <p:cNvSpPr txBox="1"/>
                <p:nvPr/>
              </p:nvSpPr>
              <p:spPr>
                <a:xfrm>
                  <a:off x="15327" y="3150"/>
                  <a:ext cx="1351" cy="5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zh-CN" sz="12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招募</a:t>
                  </a:r>
                  <a:endParaRPr lang="zh-CN" altLang="zh-CN" sz="12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" name="文本框 35"/>
                <p:cNvSpPr txBox="1"/>
                <p:nvPr/>
              </p:nvSpPr>
              <p:spPr>
                <a:xfrm>
                  <a:off x="13444" y="1306"/>
                  <a:ext cx="1681" cy="538"/>
                </a:xfrm>
                <a:prstGeom prst="rect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省</a:t>
                  </a:r>
                  <a:r>
                    <a:rPr lang="en-US" altLang="zh-CN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-</a:t>
                  </a:r>
                  <a:r>
                    <a:rPr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市</a:t>
                  </a:r>
                  <a:r>
                    <a:rPr lang="en-US" altLang="zh-CN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-</a:t>
                  </a:r>
                  <a:r>
                    <a:rPr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区</a:t>
                  </a:r>
                  <a:endPara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13" name="文本框 212"/>
            <p:cNvSpPr txBox="1"/>
            <p:nvPr/>
          </p:nvSpPr>
          <p:spPr>
            <a:xfrm>
              <a:off x="1896" y="6218"/>
              <a:ext cx="5374" cy="19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区域代理招商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铺开全国市场；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整合机构资源。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831782" y="2251710"/>
            <a:ext cx="7436553" cy="1547495"/>
            <a:chOff x="1837" y="3549"/>
            <a:chExt cx="16308" cy="3393"/>
          </a:xfrm>
        </p:grpSpPr>
        <p:sp>
          <p:nvSpPr>
            <p:cNvPr id="215" name="文本框 214"/>
            <p:cNvSpPr txBox="1"/>
            <p:nvPr/>
          </p:nvSpPr>
          <p:spPr>
            <a:xfrm>
              <a:off x="1837" y="3601"/>
              <a:ext cx="6397" cy="2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机构入驻</a:t>
              </a:r>
              <a:endPara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线下流量导流线上，资源循环利用；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知名度高、流量入口大，粉丝共享；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>
                <a:lnSpc>
                  <a:spcPct val="150000"/>
                </a:lnSpc>
                <a:buFont typeface="Wingdings" panose="05000000000000000000" charset="0"/>
                <a:buNone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6" name="组合 215"/>
            <p:cNvGrpSpPr/>
            <p:nvPr/>
          </p:nvGrpSpPr>
          <p:grpSpPr>
            <a:xfrm>
              <a:off x="12835" y="3549"/>
              <a:ext cx="5310" cy="3393"/>
              <a:chOff x="12835" y="3549"/>
              <a:chExt cx="5310" cy="3393"/>
            </a:xfrm>
          </p:grpSpPr>
          <p:sp>
            <p:nvSpPr>
              <p:cNvPr id="217" name="文本框 71"/>
              <p:cNvSpPr txBox="1"/>
              <p:nvPr/>
            </p:nvSpPr>
            <p:spPr>
              <a:xfrm>
                <a:off x="13069" y="4241"/>
                <a:ext cx="1228" cy="6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入驻</a:t>
                </a:r>
                <a:endParaRPr lang="zh-CN" altLang="zh-CN" sz="1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pSp>
            <p:nvGrpSpPr>
              <p:cNvPr id="218" name="组合 217"/>
              <p:cNvGrpSpPr/>
              <p:nvPr/>
            </p:nvGrpSpPr>
            <p:grpSpPr>
              <a:xfrm rot="0">
                <a:off x="12835" y="3870"/>
                <a:ext cx="2025" cy="1924"/>
                <a:chOff x="7721" y="2874"/>
                <a:chExt cx="1518" cy="901"/>
              </a:xfrm>
            </p:grpSpPr>
            <p:cxnSp>
              <p:nvCxnSpPr>
                <p:cNvPr id="219" name="直接箭头连接符 218"/>
                <p:cNvCxnSpPr/>
                <p:nvPr/>
              </p:nvCxnSpPr>
              <p:spPr>
                <a:xfrm flipH="1">
                  <a:off x="7721" y="3326"/>
                  <a:ext cx="1096" cy="0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/>
                <p:cNvCxnSpPr/>
                <p:nvPr/>
              </p:nvCxnSpPr>
              <p:spPr>
                <a:xfrm>
                  <a:off x="8817" y="2874"/>
                  <a:ext cx="0" cy="90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/>
                <p:cNvCxnSpPr/>
                <p:nvPr/>
              </p:nvCxnSpPr>
              <p:spPr>
                <a:xfrm>
                  <a:off x="8817" y="2884"/>
                  <a:ext cx="42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>
                  <a:off x="8817" y="3316"/>
                  <a:ext cx="42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>
                  <a:off x="8817" y="3775"/>
                  <a:ext cx="422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圆角矩形 62"/>
              <p:cNvSpPr/>
              <p:nvPr/>
            </p:nvSpPr>
            <p:spPr>
              <a:xfrm>
                <a:off x="14871" y="3574"/>
                <a:ext cx="1543" cy="604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/>
                <a:endParaRPr lang="zh-CN" altLang="en-US" sz="1600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圆角矩形 63"/>
              <p:cNvSpPr/>
              <p:nvPr/>
            </p:nvSpPr>
            <p:spPr>
              <a:xfrm>
                <a:off x="14871" y="4488"/>
                <a:ext cx="1543" cy="604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/>
                <a:endParaRPr lang="zh-CN" altLang="en-US" sz="1600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文本框 65"/>
              <p:cNvSpPr txBox="1"/>
              <p:nvPr/>
            </p:nvSpPr>
            <p:spPr>
              <a:xfrm>
                <a:off x="14968" y="3549"/>
                <a:ext cx="1255" cy="5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机构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27" name="文本框 66"/>
              <p:cNvSpPr txBox="1"/>
              <p:nvPr/>
            </p:nvSpPr>
            <p:spPr>
              <a:xfrm>
                <a:off x="14994" y="4472"/>
                <a:ext cx="1255" cy="5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机构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228" name="组合 227"/>
              <p:cNvGrpSpPr/>
              <p:nvPr/>
            </p:nvGrpSpPr>
            <p:grpSpPr>
              <a:xfrm rot="0">
                <a:off x="16587" y="3562"/>
                <a:ext cx="1543" cy="604"/>
                <a:chOff x="16933" y="3764"/>
                <a:chExt cx="1543" cy="604"/>
              </a:xfrm>
            </p:grpSpPr>
            <p:sp>
              <p:nvSpPr>
                <p:cNvPr id="229" name="圆角矩形 29"/>
                <p:cNvSpPr/>
                <p:nvPr/>
              </p:nvSpPr>
              <p:spPr>
                <a:xfrm>
                  <a:off x="16933" y="3764"/>
                  <a:ext cx="1543" cy="604"/>
                </a:xfrm>
                <a:prstGeom prst="round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0" name="文本框 65"/>
                <p:cNvSpPr txBox="1"/>
                <p:nvPr/>
              </p:nvSpPr>
              <p:spPr>
                <a:xfrm>
                  <a:off x="17186" y="3764"/>
                  <a:ext cx="1036" cy="5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zh-CN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导师</a:t>
                  </a:r>
                  <a:endParaRPr lang="zh-CN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1" name="组合 230"/>
              <p:cNvGrpSpPr/>
              <p:nvPr/>
            </p:nvGrpSpPr>
            <p:grpSpPr>
              <a:xfrm rot="0">
                <a:off x="16588" y="4496"/>
                <a:ext cx="1543" cy="604"/>
                <a:chOff x="16933" y="3764"/>
                <a:chExt cx="1543" cy="604"/>
              </a:xfrm>
            </p:grpSpPr>
            <p:sp>
              <p:nvSpPr>
                <p:cNvPr id="232" name="圆角矩形 36"/>
                <p:cNvSpPr/>
                <p:nvPr/>
              </p:nvSpPr>
              <p:spPr>
                <a:xfrm>
                  <a:off x="16933" y="3764"/>
                  <a:ext cx="1543" cy="604"/>
                </a:xfrm>
                <a:prstGeom prst="round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3" name="文本框 65"/>
                <p:cNvSpPr txBox="1"/>
                <p:nvPr/>
              </p:nvSpPr>
              <p:spPr>
                <a:xfrm>
                  <a:off x="17186" y="3764"/>
                  <a:ext cx="1036" cy="5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zh-CN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导师</a:t>
                  </a:r>
                  <a:endParaRPr lang="zh-CN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34" name="直接连接符 233"/>
              <p:cNvCxnSpPr/>
              <p:nvPr/>
            </p:nvCxnSpPr>
            <p:spPr>
              <a:xfrm flipV="1">
                <a:off x="16429" y="3849"/>
                <a:ext cx="173" cy="1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/>
              <p:cNvCxnSpPr/>
              <p:nvPr/>
            </p:nvCxnSpPr>
            <p:spPr>
              <a:xfrm flipV="1">
                <a:off x="16416" y="4760"/>
                <a:ext cx="173" cy="1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6" name="组合 235"/>
              <p:cNvGrpSpPr/>
              <p:nvPr/>
            </p:nvGrpSpPr>
            <p:grpSpPr>
              <a:xfrm rot="0">
                <a:off x="14871" y="5382"/>
                <a:ext cx="3261" cy="616"/>
                <a:chOff x="15217" y="5597"/>
                <a:chExt cx="3261" cy="616"/>
              </a:xfrm>
            </p:grpSpPr>
            <p:sp>
              <p:nvSpPr>
                <p:cNvPr id="237" name="圆角矩形 64"/>
                <p:cNvSpPr/>
                <p:nvPr/>
              </p:nvSpPr>
              <p:spPr>
                <a:xfrm>
                  <a:off x="15217" y="5609"/>
                  <a:ext cx="1543" cy="604"/>
                </a:xfrm>
                <a:prstGeom prst="round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8" name="文本框 67"/>
                <p:cNvSpPr txBox="1"/>
                <p:nvPr/>
              </p:nvSpPr>
              <p:spPr>
                <a:xfrm>
                  <a:off x="15340" y="5609"/>
                  <a:ext cx="1266" cy="5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zh-CN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机构</a:t>
                  </a:r>
                  <a:r>
                    <a:rPr lang="en-US" altLang="zh-CN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n</a:t>
                  </a:r>
                  <a:endPara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grpSp>
              <p:nvGrpSpPr>
                <p:cNvPr id="239" name="组合 238"/>
                <p:cNvGrpSpPr/>
                <p:nvPr/>
              </p:nvGrpSpPr>
              <p:grpSpPr>
                <a:xfrm>
                  <a:off x="16935" y="5597"/>
                  <a:ext cx="1543" cy="604"/>
                  <a:chOff x="16933" y="3764"/>
                  <a:chExt cx="1543" cy="604"/>
                </a:xfrm>
              </p:grpSpPr>
              <p:sp>
                <p:nvSpPr>
                  <p:cNvPr id="240" name="圆角矩形 39"/>
                  <p:cNvSpPr/>
                  <p:nvPr/>
                </p:nvSpPr>
                <p:spPr>
                  <a:xfrm>
                    <a:off x="16933" y="3764"/>
                    <a:ext cx="1543" cy="604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base"/>
                    <a:endParaRPr lang="zh-CN" altLang="en-US" sz="1200" strike="noStrike" noProof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41" name="文本框 65"/>
                  <p:cNvSpPr txBox="1"/>
                  <p:nvPr/>
                </p:nvSpPr>
                <p:spPr>
                  <a:xfrm>
                    <a:off x="17186" y="3764"/>
                    <a:ext cx="1036" cy="53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zh-CN" altLang="zh-CN" sz="10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导师</a:t>
                    </a:r>
                    <a:endParaRPr lang="zh-CN" altLang="zh-CN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242" name="直接连接符 241"/>
                <p:cNvCxnSpPr/>
                <p:nvPr/>
              </p:nvCxnSpPr>
              <p:spPr>
                <a:xfrm flipV="1">
                  <a:off x="16760" y="5889"/>
                  <a:ext cx="173" cy="1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组合 242"/>
              <p:cNvGrpSpPr/>
              <p:nvPr/>
            </p:nvGrpSpPr>
            <p:grpSpPr>
              <a:xfrm rot="0" flipH="1">
                <a:off x="13198" y="5030"/>
                <a:ext cx="4947" cy="1912"/>
                <a:chOff x="7512" y="3426"/>
                <a:chExt cx="4894" cy="1912"/>
              </a:xfrm>
            </p:grpSpPr>
            <p:grpSp>
              <p:nvGrpSpPr>
                <p:cNvPr id="244" name="组合 243"/>
                <p:cNvGrpSpPr/>
                <p:nvPr/>
              </p:nvGrpSpPr>
              <p:grpSpPr>
                <a:xfrm>
                  <a:off x="7512" y="4706"/>
                  <a:ext cx="3261" cy="632"/>
                  <a:chOff x="15217" y="5597"/>
                  <a:chExt cx="3261" cy="632"/>
                </a:xfrm>
              </p:grpSpPr>
              <p:sp>
                <p:nvSpPr>
                  <p:cNvPr id="245" name="圆角矩形 50"/>
                  <p:cNvSpPr/>
                  <p:nvPr/>
                </p:nvSpPr>
                <p:spPr>
                  <a:xfrm>
                    <a:off x="15217" y="5625"/>
                    <a:ext cx="1543" cy="604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base"/>
                    <a:endParaRPr lang="zh-CN" altLang="en-US" sz="1600" strike="noStrike" noProof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46" name="文本框 67"/>
                  <p:cNvSpPr txBox="1"/>
                  <p:nvPr/>
                </p:nvSpPr>
                <p:spPr>
                  <a:xfrm>
                    <a:off x="15444" y="5629"/>
                    <a:ext cx="1036" cy="53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zh-CN" altLang="en-US" sz="10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导师</a:t>
                    </a:r>
                    <a:endPara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47" name="组合 246"/>
                  <p:cNvGrpSpPr/>
                  <p:nvPr/>
                </p:nvGrpSpPr>
                <p:grpSpPr>
                  <a:xfrm>
                    <a:off x="16935" y="5597"/>
                    <a:ext cx="1543" cy="604"/>
                    <a:chOff x="16933" y="3764"/>
                    <a:chExt cx="1543" cy="604"/>
                  </a:xfrm>
                </p:grpSpPr>
                <p:sp>
                  <p:nvSpPr>
                    <p:cNvPr id="248" name="圆角矩形 55"/>
                    <p:cNvSpPr/>
                    <p:nvPr/>
                  </p:nvSpPr>
                  <p:spPr>
                    <a:xfrm>
                      <a:off x="16933" y="3764"/>
                      <a:ext cx="1543" cy="60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zh-CN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fontAlgn="base"/>
                      <a:endParaRPr lang="zh-CN" altLang="en-US" sz="1600" strike="noStrike" noProof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49" name="文本框 65"/>
                    <p:cNvSpPr txBox="1"/>
                    <p:nvPr/>
                  </p:nvSpPr>
                  <p:spPr>
                    <a:xfrm>
                      <a:off x="17186" y="3764"/>
                      <a:ext cx="1036" cy="537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>
                      <a:sp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zh-CN" altLang="en-US" sz="10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机构</a:t>
                      </a:r>
                      <a:endParaRPr lang="zh-CN" altLang="en-US" sz="10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cxnSp>
                <p:nvCxnSpPr>
                  <p:cNvPr id="250" name="直接连接符 249"/>
                  <p:cNvCxnSpPr/>
                  <p:nvPr/>
                </p:nvCxnSpPr>
                <p:spPr>
                  <a:xfrm flipV="1">
                    <a:off x="16760" y="5889"/>
                    <a:ext cx="173" cy="12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1" name="直接箭头连接符 250"/>
                <p:cNvCxnSpPr/>
                <p:nvPr/>
              </p:nvCxnSpPr>
              <p:spPr>
                <a:xfrm flipV="1">
                  <a:off x="10773" y="3426"/>
                  <a:ext cx="1633" cy="1591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文本框 71"/>
                <p:cNvSpPr txBox="1"/>
                <p:nvPr/>
              </p:nvSpPr>
              <p:spPr>
                <a:xfrm>
                  <a:off x="11194" y="4328"/>
                  <a:ext cx="1212" cy="10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zh-CN" sz="1200" b="1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直接入驻</a:t>
                  </a:r>
                  <a:endPara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</p:grpSp>
      </p:grpSp>
      <p:grpSp>
        <p:nvGrpSpPr>
          <p:cNvPr id="253" name="组合 252"/>
          <p:cNvGrpSpPr/>
          <p:nvPr/>
        </p:nvGrpSpPr>
        <p:grpSpPr>
          <a:xfrm rot="0">
            <a:off x="4699000" y="3770630"/>
            <a:ext cx="1343660" cy="589280"/>
            <a:chOff x="10559" y="8117"/>
            <a:chExt cx="2510" cy="1291"/>
          </a:xfrm>
        </p:grpSpPr>
        <p:grpSp>
          <p:nvGrpSpPr>
            <p:cNvPr id="268" name="组合 267"/>
            <p:cNvGrpSpPr/>
            <p:nvPr/>
          </p:nvGrpSpPr>
          <p:grpSpPr>
            <a:xfrm rot="0">
              <a:off x="10559" y="8117"/>
              <a:ext cx="1882" cy="1291"/>
              <a:chOff x="10905" y="8332"/>
              <a:chExt cx="1882" cy="1291"/>
            </a:xfrm>
          </p:grpSpPr>
          <p:sp>
            <p:nvSpPr>
              <p:cNvPr id="269" name="文本框 31"/>
              <p:cNvSpPr txBox="1"/>
              <p:nvPr/>
            </p:nvSpPr>
            <p:spPr>
              <a:xfrm>
                <a:off x="11435" y="8951"/>
                <a:ext cx="1352" cy="67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4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</a:t>
                </a:r>
                <a:endParaRPr lang="zh-CN" altLang="en-US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0" name="直接箭头连接符 269"/>
              <p:cNvCxnSpPr/>
              <p:nvPr/>
            </p:nvCxnSpPr>
            <p:spPr>
              <a:xfrm>
                <a:off x="12047" y="8358"/>
                <a:ext cx="2" cy="539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文本框 78"/>
              <p:cNvSpPr txBox="1"/>
              <p:nvPr/>
            </p:nvSpPr>
            <p:spPr>
              <a:xfrm>
                <a:off x="10905" y="8332"/>
                <a:ext cx="988" cy="6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传播</a:t>
                </a:r>
                <a:endParaRPr lang="zh-CN" altLang="zh-CN" sz="1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272" name="组合 271"/>
            <p:cNvGrpSpPr/>
            <p:nvPr/>
          </p:nvGrpSpPr>
          <p:grpSpPr>
            <a:xfrm rot="0">
              <a:off x="11950" y="8143"/>
              <a:ext cx="1119" cy="638"/>
              <a:chOff x="12296" y="8358"/>
              <a:chExt cx="1119" cy="638"/>
            </a:xfrm>
          </p:grpSpPr>
          <p:sp>
            <p:nvSpPr>
              <p:cNvPr id="273" name="文本框 78"/>
              <p:cNvSpPr txBox="1"/>
              <p:nvPr/>
            </p:nvSpPr>
            <p:spPr>
              <a:xfrm>
                <a:off x="12427" y="8392"/>
                <a:ext cx="988" cy="6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引流</a:t>
                </a:r>
                <a:endParaRPr lang="zh-CN" altLang="zh-CN" sz="1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cxnSp>
            <p:nvCxnSpPr>
              <p:cNvPr id="274" name="直接箭头连接符 273"/>
              <p:cNvCxnSpPr/>
              <p:nvPr/>
            </p:nvCxnSpPr>
            <p:spPr>
              <a:xfrm flipV="1">
                <a:off x="12296" y="8358"/>
                <a:ext cx="1" cy="53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5" name="文本框 274"/>
          <p:cNvSpPr txBox="1"/>
          <p:nvPr/>
        </p:nvSpPr>
        <p:spPr>
          <a:xfrm>
            <a:off x="850265" y="1273175"/>
            <a:ext cx="2672080" cy="875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源码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一次购买，终生使用；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源代码输出、技术和数据回归企业。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1" name="组合 190"/>
          <p:cNvGrpSpPr/>
          <p:nvPr/>
        </p:nvGrpSpPr>
        <p:grpSpPr>
          <a:xfrm>
            <a:off x="725805" y="1389380"/>
            <a:ext cx="2082125" cy="3400385"/>
            <a:chOff x="1422" y="1799"/>
            <a:chExt cx="3502" cy="5719"/>
          </a:xfrm>
        </p:grpSpPr>
        <p:sp>
          <p:nvSpPr>
            <p:cNvPr id="143" name="文本框 24"/>
            <p:cNvSpPr txBox="1"/>
            <p:nvPr/>
          </p:nvSpPr>
          <p:spPr>
            <a:xfrm>
              <a:off x="3547" y="2035"/>
              <a:ext cx="1377" cy="4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zh-CN" altLang="en-US" sz="1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分润比例</a:t>
              </a:r>
              <a:endParaRPr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28"/>
            <p:cNvSpPr txBox="1"/>
            <p:nvPr/>
          </p:nvSpPr>
          <p:spPr>
            <a:xfrm>
              <a:off x="3911" y="4003"/>
              <a:ext cx="817" cy="4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l"/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10%</a:t>
              </a:r>
              <a:endPara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5" name="文本框 29"/>
            <p:cNvSpPr txBox="1"/>
            <p:nvPr/>
          </p:nvSpPr>
          <p:spPr>
            <a:xfrm>
              <a:off x="3911" y="5029"/>
              <a:ext cx="817" cy="4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30"/>
            <p:cNvSpPr txBox="1"/>
            <p:nvPr/>
          </p:nvSpPr>
          <p:spPr>
            <a:xfrm>
              <a:off x="3911" y="6004"/>
              <a:ext cx="817" cy="4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0" name="组合 189"/>
            <p:cNvGrpSpPr/>
            <p:nvPr/>
          </p:nvGrpSpPr>
          <p:grpSpPr>
            <a:xfrm>
              <a:off x="1422" y="1799"/>
              <a:ext cx="1493" cy="5719"/>
              <a:chOff x="1422" y="1942"/>
              <a:chExt cx="1493" cy="5719"/>
            </a:xfrm>
          </p:grpSpPr>
          <p:sp>
            <p:nvSpPr>
              <p:cNvPr id="148" name="圆角矩形 147"/>
              <p:cNvSpPr/>
              <p:nvPr/>
            </p:nvSpPr>
            <p:spPr>
              <a:xfrm>
                <a:off x="1492" y="1942"/>
                <a:ext cx="1353" cy="508"/>
              </a:xfrm>
              <a:prstGeom prst="round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z="10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圆角矩形 148"/>
              <p:cNvSpPr/>
              <p:nvPr/>
            </p:nvSpPr>
            <p:spPr>
              <a:xfrm>
                <a:off x="1492" y="2953"/>
                <a:ext cx="1353" cy="508"/>
              </a:xfrm>
              <a:prstGeom prst="round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z="10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圆角矩形 149"/>
              <p:cNvSpPr/>
              <p:nvPr/>
            </p:nvSpPr>
            <p:spPr>
              <a:xfrm>
                <a:off x="1492" y="4030"/>
                <a:ext cx="1353" cy="508"/>
              </a:xfrm>
              <a:prstGeom prst="round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z="10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圆角矩形 150"/>
              <p:cNvSpPr/>
              <p:nvPr/>
            </p:nvSpPr>
            <p:spPr>
              <a:xfrm>
                <a:off x="1492" y="5064"/>
                <a:ext cx="1353" cy="508"/>
              </a:xfrm>
              <a:prstGeom prst="round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z="10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圆角矩形 151"/>
              <p:cNvSpPr/>
              <p:nvPr/>
            </p:nvSpPr>
            <p:spPr>
              <a:xfrm>
                <a:off x="1492" y="6133"/>
                <a:ext cx="1353" cy="508"/>
              </a:xfrm>
              <a:prstGeom prst="round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z="10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3" name="圆角矩形 152"/>
              <p:cNvSpPr/>
              <p:nvPr/>
            </p:nvSpPr>
            <p:spPr>
              <a:xfrm>
                <a:off x="1492" y="7153"/>
                <a:ext cx="1353" cy="508"/>
              </a:xfrm>
              <a:prstGeom prst="round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z="10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文本框 9"/>
              <p:cNvSpPr txBox="1"/>
              <p:nvPr/>
            </p:nvSpPr>
            <p:spPr>
              <a:xfrm>
                <a:off x="1768" y="1981"/>
                <a:ext cx="800" cy="4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indent="0"/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文本框 10"/>
              <p:cNvSpPr txBox="1"/>
              <p:nvPr/>
            </p:nvSpPr>
            <p:spPr>
              <a:xfrm>
                <a:off x="1768" y="2965"/>
                <a:ext cx="800" cy="4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indent="0"/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省代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文本框 11"/>
              <p:cNvSpPr txBox="1"/>
              <p:nvPr/>
            </p:nvSpPr>
            <p:spPr>
              <a:xfrm>
                <a:off x="1769" y="4067"/>
                <a:ext cx="800" cy="4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indent="0"/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市代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文本框 12"/>
              <p:cNvSpPr txBox="1"/>
              <p:nvPr/>
            </p:nvSpPr>
            <p:spPr>
              <a:xfrm>
                <a:off x="1768" y="5076"/>
                <a:ext cx="800" cy="4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indent="0"/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区代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文本框 13"/>
              <p:cNvSpPr txBox="1"/>
              <p:nvPr/>
            </p:nvSpPr>
            <p:spPr>
              <a:xfrm>
                <a:off x="1422" y="6158"/>
                <a:ext cx="1493" cy="4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indent="0" algn="ctr"/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学院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机构</a:t>
                </a:r>
                <a:endParaRPr lang="zh-CN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文本框 14"/>
              <p:cNvSpPr txBox="1"/>
              <p:nvPr/>
            </p:nvSpPr>
            <p:spPr>
              <a:xfrm>
                <a:off x="1668" y="7155"/>
                <a:ext cx="1001" cy="4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indent="0" algn="ctr"/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导师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60" name="直接箭头连接符 159"/>
              <p:cNvCxnSpPr>
                <a:stCxn id="154" idx="2"/>
                <a:endCxn id="155" idx="0"/>
              </p:cNvCxnSpPr>
              <p:nvPr/>
            </p:nvCxnSpPr>
            <p:spPr>
              <a:xfrm>
                <a:off x="2169" y="2394"/>
                <a:ext cx="0" cy="57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箭头连接符 160"/>
              <p:cNvCxnSpPr/>
              <p:nvPr/>
            </p:nvCxnSpPr>
            <p:spPr>
              <a:xfrm>
                <a:off x="2168" y="6600"/>
                <a:ext cx="0" cy="56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箭头连接符 161"/>
              <p:cNvCxnSpPr/>
              <p:nvPr/>
            </p:nvCxnSpPr>
            <p:spPr>
              <a:xfrm>
                <a:off x="2168" y="5567"/>
                <a:ext cx="0" cy="56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/>
              <p:nvPr/>
            </p:nvCxnSpPr>
            <p:spPr>
              <a:xfrm>
                <a:off x="2168" y="4541"/>
                <a:ext cx="0" cy="56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箭头连接符 163"/>
              <p:cNvCxnSpPr/>
              <p:nvPr/>
            </p:nvCxnSpPr>
            <p:spPr>
              <a:xfrm>
                <a:off x="2168" y="3438"/>
                <a:ext cx="0" cy="56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5" name="文本框 28"/>
            <p:cNvSpPr txBox="1"/>
            <p:nvPr/>
          </p:nvSpPr>
          <p:spPr>
            <a:xfrm>
              <a:off x="3911" y="2976"/>
              <a:ext cx="817" cy="4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l"/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10%</a:t>
              </a:r>
              <a:endPara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66" name="文本框 29"/>
            <p:cNvSpPr txBox="1"/>
            <p:nvPr/>
          </p:nvSpPr>
          <p:spPr>
            <a:xfrm>
              <a:off x="3911" y="6978"/>
              <a:ext cx="817" cy="4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endPara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3935798" y="1483360"/>
            <a:ext cx="3947024" cy="3306445"/>
            <a:chOff x="8890" y="3072"/>
            <a:chExt cx="8607" cy="7210"/>
          </a:xfrm>
        </p:grpSpPr>
        <p:grpSp>
          <p:nvGrpSpPr>
            <p:cNvPr id="172" name="组合 32"/>
            <p:cNvGrpSpPr/>
            <p:nvPr/>
          </p:nvGrpSpPr>
          <p:grpSpPr>
            <a:xfrm>
              <a:off x="8890" y="3072"/>
              <a:ext cx="8607" cy="7210"/>
              <a:chOff x="9727" y="4607"/>
              <a:chExt cx="8314" cy="2370"/>
            </a:xfrm>
          </p:grpSpPr>
          <p:sp>
            <p:nvSpPr>
              <p:cNvPr id="173" name="文本框 33"/>
              <p:cNvSpPr txBox="1"/>
              <p:nvPr/>
            </p:nvSpPr>
            <p:spPr>
              <a:xfrm>
                <a:off x="9728" y="4689"/>
                <a:ext cx="8251" cy="43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indent="0">
                  <a:lnSpc>
                    <a:spcPct val="120000"/>
                  </a:lnSpc>
                </a:pPr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</a:t>
                </a:r>
                <a:r>
                  <a:rPr lang="zh-CN" altLang="en-US"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如图，假设此时有一个会员购买了一个导师小王的</a:t>
                </a:r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1000</a:t>
                </a:r>
                <a:r>
                  <a:rPr lang="zh-CN" altLang="en-US"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元课程，那么：</a:t>
                </a:r>
                <a:endPara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9727" y="4607"/>
                <a:ext cx="8314" cy="2370"/>
              </a:xfrm>
              <a:prstGeom prst="rect">
                <a:avLst/>
              </a:prstGeom>
              <a:noFill/>
              <a:ln w="28575" cmpd="sng">
                <a:solidFill>
                  <a:srgbClr val="DDD9C3"/>
                </a:solidFill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z="1000" strike="noStrike" noProof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5" name="文本框 35"/>
            <p:cNvSpPr txBox="1"/>
            <p:nvPr/>
          </p:nvSpPr>
          <p:spPr>
            <a:xfrm>
              <a:off x="9706" y="4622"/>
              <a:ext cx="5756" cy="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导师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获得：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1000*30%=300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元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76" name="文本框 36"/>
            <p:cNvSpPr txBox="1"/>
            <p:nvPr/>
          </p:nvSpPr>
          <p:spPr>
            <a:xfrm>
              <a:off x="9706" y="5356"/>
              <a:ext cx="5824" cy="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2.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学院获得：   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1000*20%=200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元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7" name="文本框 37"/>
            <p:cNvSpPr txBox="1"/>
            <p:nvPr/>
          </p:nvSpPr>
          <p:spPr>
            <a:xfrm>
              <a:off x="9706" y="6090"/>
              <a:ext cx="5863" cy="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3.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代理商获得：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1000*10%=100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元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8" name="文本框 38"/>
            <p:cNvSpPr txBox="1"/>
            <p:nvPr/>
          </p:nvSpPr>
          <p:spPr>
            <a:xfrm>
              <a:off x="9372" y="8943"/>
              <a:ext cx="7279" cy="10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>
                <a:lnSpc>
                  <a:spcPct val="120000"/>
                </a:lnSpc>
              </a:pPr>
              <a:r>
                <a:rPr lang="zh-CN" altLang="en-US" sz="10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平台最后从抽成的</a:t>
              </a:r>
              <a:r>
                <a:rPr lang="en-US" altLang="zh-CN" sz="10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200</a:t>
              </a:r>
              <a:r>
                <a:rPr lang="zh-CN" altLang="en-US" sz="10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元中拿出一部分利润</a:t>
              </a:r>
              <a:r>
                <a:rPr lang="en-US" altLang="zh-CN" sz="10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(</a:t>
              </a:r>
              <a:r>
                <a:rPr lang="zh-CN" altLang="en-US" sz="10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如</a:t>
              </a:r>
              <a:r>
                <a:rPr lang="en-US" altLang="zh-CN" sz="10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80%)</a:t>
              </a:r>
              <a:endParaRPr lang="en-US" altLang="zh-CN" sz="10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lvl="0" indent="0">
                <a:lnSpc>
                  <a:spcPct val="120000"/>
                </a:lnSpc>
              </a:pPr>
              <a:r>
                <a:rPr lang="zh-CN" altLang="en-US" sz="10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用于分销奖励（分销、股东分红、区块链积分奖励）</a:t>
              </a:r>
              <a:endParaRPr lang="zh-CN" altLang="en-US" sz="10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9" name="文本框 16"/>
            <p:cNvSpPr txBox="1"/>
            <p:nvPr/>
          </p:nvSpPr>
          <p:spPr>
            <a:xfrm>
              <a:off x="9706" y="8292"/>
              <a:ext cx="4206" cy="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6.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平台获得：剩下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200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元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80" name="文本框 37"/>
            <p:cNvSpPr txBox="1"/>
            <p:nvPr/>
          </p:nvSpPr>
          <p:spPr>
            <a:xfrm>
              <a:off x="9706" y="6824"/>
              <a:ext cx="5863" cy="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4.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代理商获得：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1000*10%=100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元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81" name="文本框 37"/>
            <p:cNvSpPr txBox="1"/>
            <p:nvPr/>
          </p:nvSpPr>
          <p:spPr>
            <a:xfrm>
              <a:off x="9706" y="7558"/>
              <a:ext cx="5863" cy="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5.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代理商获得：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1000*10%=100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元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83" name="文本框 12"/>
          <p:cNvSpPr txBox="1"/>
          <p:nvPr/>
        </p:nvSpPr>
        <p:spPr>
          <a:xfrm>
            <a:off x="2039620" y="908685"/>
            <a:ext cx="521208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注：每一个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分润比例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代表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他可以得到分润比例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，比例值可自定义；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84" name="组合 183"/>
          <p:cNvGrpSpPr/>
          <p:nvPr/>
        </p:nvGrpSpPr>
        <p:grpSpPr>
          <a:xfrm>
            <a:off x="3056890" y="248285"/>
            <a:ext cx="3761740" cy="469900"/>
            <a:chOff x="4803" y="391"/>
            <a:chExt cx="5924" cy="740"/>
          </a:xfrm>
        </p:grpSpPr>
        <p:grpSp>
          <p:nvGrpSpPr>
            <p:cNvPr id="185" name="组合 184"/>
            <p:cNvGrpSpPr/>
            <p:nvPr/>
          </p:nvGrpSpPr>
          <p:grpSpPr>
            <a:xfrm>
              <a:off x="4928" y="391"/>
              <a:ext cx="5572" cy="740"/>
              <a:chOff x="4970" y="1507"/>
              <a:chExt cx="5572" cy="740"/>
            </a:xfrm>
          </p:grpSpPr>
          <p:sp>
            <p:nvSpPr>
              <p:cNvPr id="186" name="矩形 185"/>
              <p:cNvSpPr/>
              <p:nvPr/>
            </p:nvSpPr>
            <p:spPr>
              <a:xfrm>
                <a:off x="5814" y="1507"/>
                <a:ext cx="4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88" name="文本框 18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5893" y="458"/>
              <a:ext cx="48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平台运营模式</a:t>
              </a:r>
              <a:r>
                <a:rPr lang="en-US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1800" b="1" spc="3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区域招商</a:t>
              </a:r>
              <a:endParaRPr lang="zh-CN" altLang="en-US" sz="18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SAAS</a:t>
              </a:r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运营模式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392430" y="978535"/>
            <a:ext cx="7858760" cy="3758928"/>
            <a:chOff x="1714" y="1909"/>
            <a:chExt cx="14839" cy="7097"/>
          </a:xfrm>
        </p:grpSpPr>
        <p:grpSp>
          <p:nvGrpSpPr>
            <p:cNvPr id="115" name="组合 114"/>
            <p:cNvGrpSpPr/>
            <p:nvPr/>
          </p:nvGrpSpPr>
          <p:grpSpPr>
            <a:xfrm>
              <a:off x="4499" y="1909"/>
              <a:ext cx="12017" cy="3372"/>
              <a:chOff x="4514" y="733"/>
              <a:chExt cx="12017" cy="3372"/>
            </a:xfrm>
          </p:grpSpPr>
          <p:grpSp>
            <p:nvGrpSpPr>
              <p:cNvPr id="116" name="组合 115"/>
              <p:cNvGrpSpPr/>
              <p:nvPr/>
            </p:nvGrpSpPr>
            <p:grpSpPr>
              <a:xfrm rot="0">
                <a:off x="9715" y="2289"/>
                <a:ext cx="2239" cy="908"/>
                <a:chOff x="6539" y="2245"/>
                <a:chExt cx="1680" cy="681"/>
              </a:xfrm>
            </p:grpSpPr>
            <p:sp>
              <p:nvSpPr>
                <p:cNvPr id="117" name="圆角矩形 1"/>
                <p:cNvSpPr/>
                <p:nvPr/>
              </p:nvSpPr>
              <p:spPr>
                <a:xfrm>
                  <a:off x="6599" y="2245"/>
                  <a:ext cx="1497" cy="681"/>
                </a:xfrm>
                <a:prstGeom prst="roundRect">
                  <a:avLst/>
                </a:prstGeom>
                <a:solidFill>
                  <a:srgbClr val="0F6FC6"/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ysClr val="window" lastClr="FFFFFF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8" name="文本框 5"/>
                <p:cNvSpPr txBox="1"/>
                <p:nvPr/>
              </p:nvSpPr>
              <p:spPr>
                <a:xfrm>
                  <a:off x="6539" y="2313"/>
                  <a:ext cx="1680" cy="4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r>
                    <a:rPr lang="zh-CN" altLang="en-US" sz="16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源码平台</a:t>
                  </a:r>
                  <a:endPara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9" name="组合 118"/>
              <p:cNvGrpSpPr/>
              <p:nvPr/>
            </p:nvGrpSpPr>
            <p:grpSpPr>
              <a:xfrm>
                <a:off x="4514" y="733"/>
                <a:ext cx="12017" cy="3372"/>
                <a:chOff x="4514" y="733"/>
                <a:chExt cx="12017" cy="3372"/>
              </a:xfrm>
            </p:grpSpPr>
            <p:sp>
              <p:nvSpPr>
                <p:cNvPr id="120" name=" 228"/>
                <p:cNvSpPr/>
                <p:nvPr/>
              </p:nvSpPr>
              <p:spPr>
                <a:xfrm>
                  <a:off x="7303" y="733"/>
                  <a:ext cx="9228" cy="1197"/>
                </a:xfrm>
                <a:prstGeom prst="wedgeRectCallout">
                  <a:avLst>
                    <a:gd name="adj1" fmla="val -66948"/>
                    <a:gd name="adj2" fmla="val 157602"/>
                  </a:avLst>
                </a:prstGeom>
                <a:solidFill>
                  <a:srgbClr val="A5C249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900" dirty="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宋体" panose="02010600030101010101" pitchFamily="2" charset="-122"/>
                    </a:rPr>
                    <a:t>SAAS账号可以</a:t>
                  </a:r>
                  <a:r>
                    <a:rPr lang="zh-CN" altLang="en-US" sz="900" b="1" dirty="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宋体" panose="02010600030101010101" pitchFamily="2" charset="-122"/>
                    </a:rPr>
                    <a:t>有独立的品牌、域名</a:t>
                  </a:r>
                  <a:r>
                    <a:rPr lang="zh-CN" altLang="en-US" sz="900" dirty="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宋体" panose="02010600030101010101" pitchFamily="2" charset="-122"/>
                    </a:rPr>
                    <a:t>、</a:t>
                  </a:r>
                  <a:r>
                    <a:rPr lang="zh-CN" altLang="en-US" sz="900" b="1" dirty="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宋体" panose="02010600030101010101" pitchFamily="2" charset="-122"/>
                    </a:rPr>
                    <a:t>公众账号</a:t>
                  </a:r>
                  <a:r>
                    <a:rPr lang="zh-CN" altLang="en-US" sz="900" dirty="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宋体" panose="02010600030101010101" pitchFamily="2" charset="-122"/>
                    </a:rPr>
                    <a:t>等，也有属于自己独立的粉丝群体，但是没有自己的源码；</a:t>
                  </a:r>
                  <a:endParaRPr lang="zh-CN" altLang="en-US" sz="900" strike="noStrike" noProof="1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grpSp>
              <p:nvGrpSpPr>
                <p:cNvPr id="130" name="组合 129"/>
                <p:cNvGrpSpPr/>
                <p:nvPr/>
              </p:nvGrpSpPr>
              <p:grpSpPr>
                <a:xfrm rot="0">
                  <a:off x="5512" y="2697"/>
                  <a:ext cx="4203" cy="591"/>
                  <a:chOff x="5061" y="3006"/>
                  <a:chExt cx="4203" cy="591"/>
                </a:xfrm>
              </p:grpSpPr>
              <p:cxnSp>
                <p:nvCxnSpPr>
                  <p:cNvPr id="131" name="肘形连接符 175"/>
                  <p:cNvCxnSpPr>
                    <a:stCxn id="118" idx="1"/>
                    <a:endCxn id="134" idx="0"/>
                  </p:cNvCxnSpPr>
                  <p:nvPr/>
                </p:nvCxnSpPr>
                <p:spPr>
                  <a:xfrm rot="10800000" flipV="1">
                    <a:off x="5061" y="3006"/>
                    <a:ext cx="4203" cy="500"/>
                  </a:xfrm>
                  <a:prstGeom prst="bentConnector2">
                    <a:avLst/>
                  </a:prstGeom>
                  <a:noFill/>
                  <a:ln w="19050" cap="flat" cmpd="sng" algn="ctr">
                    <a:solidFill>
                      <a:schemeClr val="bg1"/>
                    </a:solidFill>
                    <a:prstDash val="sysDash"/>
                    <a:tailEnd type="arrow"/>
                  </a:ln>
                  <a:effectLst/>
                </p:spPr>
              </p:cxnSp>
              <p:sp>
                <p:nvSpPr>
                  <p:cNvPr id="132" name="文本框 73"/>
                  <p:cNvSpPr txBox="1"/>
                  <p:nvPr/>
                </p:nvSpPr>
                <p:spPr>
                  <a:xfrm>
                    <a:off x="6723" y="3068"/>
                    <a:ext cx="2262" cy="5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r>
                      <a:rPr lang="zh-CN" altLang="zh-CN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开</a:t>
                    </a:r>
                    <a:r>
                      <a:rPr lang="en-US" altLang="zh-CN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SaaS</a:t>
                    </a:r>
                    <a:r>
                      <a: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账号</a:t>
                    </a:r>
                    <a:endParaRPr lang="zh-CN" altLang="en-US" sz="12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33" name="组合 132"/>
                <p:cNvGrpSpPr/>
                <p:nvPr/>
              </p:nvGrpSpPr>
              <p:grpSpPr>
                <a:xfrm rot="0">
                  <a:off x="4514" y="3197"/>
                  <a:ext cx="2044" cy="908"/>
                  <a:chOff x="6564" y="2778"/>
                  <a:chExt cx="1534" cy="681"/>
                </a:xfrm>
                <a:solidFill>
                  <a:srgbClr val="00B050"/>
                </a:solidFill>
              </p:grpSpPr>
              <p:sp>
                <p:nvSpPr>
                  <p:cNvPr id="134" name="圆角矩形 171"/>
                  <p:cNvSpPr/>
                  <p:nvPr/>
                </p:nvSpPr>
                <p:spPr>
                  <a:xfrm>
                    <a:off x="6564" y="2778"/>
                    <a:ext cx="1497" cy="681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 w="1905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ysClr val="window" lastClr="FFFFFF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pPr algn="ctr" fontAlgn="base"/>
                    <a:endParaRPr lang="zh-CN" altLang="en-US" sz="1600" strike="noStrike" noProof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5" name="文本框 5"/>
                  <p:cNvSpPr txBox="1"/>
                  <p:nvPr/>
                </p:nvSpPr>
                <p:spPr>
                  <a:xfrm>
                    <a:off x="6573" y="2883"/>
                    <a:ext cx="1525" cy="434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grpFill/>
                      </a14:hiddenFill>
                    </a:ext>
                  </a:extLst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r>
                      <a:rPr lang="en-US" altLang="zh-CN" sz="14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SaaS</a:t>
                    </a:r>
                    <a:r>
                      <a:rPr lang="zh-CN" altLang="en-US" sz="14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平台</a:t>
                    </a:r>
                    <a:endParaRPr lang="zh-CN" altLang="en-US" sz="14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136" name="组合 135"/>
            <p:cNvGrpSpPr/>
            <p:nvPr/>
          </p:nvGrpSpPr>
          <p:grpSpPr>
            <a:xfrm>
              <a:off x="1714" y="5347"/>
              <a:ext cx="4904" cy="3659"/>
              <a:chOff x="1729" y="4171"/>
              <a:chExt cx="4904" cy="3659"/>
            </a:xfrm>
          </p:grpSpPr>
          <p:grpSp>
            <p:nvGrpSpPr>
              <p:cNvPr id="137" name="组合 136"/>
              <p:cNvGrpSpPr/>
              <p:nvPr/>
            </p:nvGrpSpPr>
            <p:grpSpPr>
              <a:xfrm>
                <a:off x="4137" y="6339"/>
                <a:ext cx="2496" cy="1491"/>
                <a:chOff x="6466" y="8360"/>
                <a:chExt cx="2496" cy="1491"/>
              </a:xfrm>
            </p:grpSpPr>
            <p:sp>
              <p:nvSpPr>
                <p:cNvPr id="138" name="文本框 78"/>
                <p:cNvSpPr txBox="1"/>
                <p:nvPr/>
              </p:nvSpPr>
              <p:spPr>
                <a:xfrm>
                  <a:off x="7974" y="8363"/>
                  <a:ext cx="988" cy="5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r>
                    <a:rPr lang="zh-CN" altLang="zh-CN" sz="1200" b="1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引流</a:t>
                  </a:r>
                  <a:endPara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cxnSp>
              <p:nvCxnSpPr>
                <p:cNvPr id="139" name="直接箭头连接符 138"/>
                <p:cNvCxnSpPr/>
                <p:nvPr/>
              </p:nvCxnSpPr>
              <p:spPr>
                <a:xfrm flipV="1">
                  <a:off x="7843" y="8389"/>
                  <a:ext cx="1" cy="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tailEnd type="arrow"/>
                </a:ln>
                <a:effectLst/>
              </p:spPr>
            </p:cxnSp>
            <p:grpSp>
              <p:nvGrpSpPr>
                <p:cNvPr id="140" name="组合 139"/>
                <p:cNvGrpSpPr/>
                <p:nvPr/>
              </p:nvGrpSpPr>
              <p:grpSpPr>
                <a:xfrm rot="0">
                  <a:off x="7113" y="9247"/>
                  <a:ext cx="1209" cy="604"/>
                  <a:chOff x="8227" y="4866"/>
                  <a:chExt cx="907" cy="453"/>
                </a:xfrm>
                <a:solidFill>
                  <a:srgbClr val="009DD9">
                    <a:lumMod val="60000"/>
                    <a:lumOff val="40000"/>
                  </a:srgbClr>
                </a:solidFill>
              </p:grpSpPr>
              <p:sp>
                <p:nvSpPr>
                  <p:cNvPr id="141" name="单圆角矩形 160"/>
                  <p:cNvSpPr/>
                  <p:nvPr/>
                </p:nvSpPr>
                <p:spPr>
                  <a:xfrm>
                    <a:off x="8227" y="4866"/>
                    <a:ext cx="907" cy="453"/>
                  </a:xfrm>
                  <a:prstGeom prst="snipRoundRect">
                    <a:avLst/>
                  </a:prstGeom>
                  <a:solidFill>
                    <a:srgbClr val="A5C249">
                      <a:lumMod val="20000"/>
                      <a:lumOff val="80000"/>
                    </a:srgbClr>
                  </a:solidFill>
                  <a:ln w="1905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ysClr val="window" lastClr="FFFFFF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pPr algn="ctr" fontAlgn="base"/>
                    <a:endParaRPr lang="zh-CN" altLang="en-US" sz="1600" strike="noStrike" noProof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2" name="文本框 31"/>
                  <p:cNvSpPr txBox="1"/>
                  <p:nvPr/>
                </p:nvSpPr>
                <p:spPr>
                  <a:xfrm>
                    <a:off x="8299" y="4884"/>
                    <a:ext cx="777" cy="434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grpFill/>
                      </a14:hiddenFill>
                    </a:ext>
                  </a:extLst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r>
                      <a:rPr lang="zh-CN" altLang="en-US" sz="14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用户</a:t>
                    </a:r>
                    <a:endParaRPr lang="zh-CN" altLang="en-US" sz="1400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143" name="直接箭头连接符 142"/>
                <p:cNvCxnSpPr/>
                <p:nvPr/>
              </p:nvCxnSpPr>
              <p:spPr>
                <a:xfrm>
                  <a:off x="7608" y="8386"/>
                  <a:ext cx="2" cy="539"/>
                </a:xfrm>
                <a:prstGeom prst="straightConnector1">
                  <a:avLst/>
                </a:prstGeom>
                <a:solidFill>
                  <a:srgbClr val="009DD9">
                    <a:lumMod val="60000"/>
                    <a:lumOff val="40000"/>
                  </a:srgbClr>
                </a:solidFill>
                <a:ln w="19050" cap="flat" cmpd="sng" algn="ctr">
                  <a:solidFill>
                    <a:schemeClr val="bg1"/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144" name="文本框 78"/>
                <p:cNvSpPr txBox="1"/>
                <p:nvPr/>
              </p:nvSpPr>
              <p:spPr>
                <a:xfrm>
                  <a:off x="6466" y="8360"/>
                  <a:ext cx="988" cy="520"/>
                </a:xfrm>
                <a:prstGeom prst="rect">
                  <a:avLst/>
                </a:prstGeom>
                <a:noFill/>
                <a:ln w="952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r>
                    <a:rPr lang="zh-CN" altLang="zh-CN" sz="1200" b="1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传播</a:t>
                  </a:r>
                  <a:endPara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145" name="组合 144"/>
              <p:cNvGrpSpPr/>
              <p:nvPr/>
            </p:nvGrpSpPr>
            <p:grpSpPr>
              <a:xfrm rot="0">
                <a:off x="4316" y="5484"/>
                <a:ext cx="2317" cy="695"/>
                <a:chOff x="11057" y="4816"/>
                <a:chExt cx="2317" cy="695"/>
              </a:xfrm>
              <a:solidFill>
                <a:srgbClr val="92D050"/>
              </a:solidFill>
            </p:grpSpPr>
            <p:sp>
              <p:nvSpPr>
                <p:cNvPr id="146" name="圆角矩形 166"/>
                <p:cNvSpPr/>
                <p:nvPr/>
              </p:nvSpPr>
              <p:spPr>
                <a:xfrm>
                  <a:off x="11218" y="4816"/>
                  <a:ext cx="1995" cy="695"/>
                </a:xfrm>
                <a:prstGeom prst="roundRect">
                  <a:avLst/>
                </a:prstGeom>
                <a:solidFill>
                  <a:srgbClr val="7CCA62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ysClr val="window" lastClr="FFFFFF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7" name="文本框 7"/>
                <p:cNvSpPr txBox="1"/>
                <p:nvPr/>
              </p:nvSpPr>
              <p:spPr>
                <a:xfrm>
                  <a:off x="11057" y="4846"/>
                  <a:ext cx="2317" cy="637"/>
                </a:xfrm>
                <a:prstGeom prst="rect">
                  <a:avLst/>
                </a:prstGeom>
                <a:noFill/>
                <a:ln w="952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9DD9">
                          <a:lumMod val="75000"/>
                        </a:srgbClr>
                      </a:solidFill>
                    </a14:hiddenFill>
                  </a:ext>
                </a:extLst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pPr algn="ctr"/>
                  <a:r>
                    <a:rPr lang="zh-CN" altLang="en-US" sz="16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内容平台</a:t>
                  </a:r>
                  <a:endParaRPr lang="zh-CN" altLang="en-US"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48" name="直接箭头连接符 147"/>
              <p:cNvCxnSpPr>
                <a:endCxn id="147" idx="0"/>
              </p:cNvCxnSpPr>
              <p:nvPr/>
            </p:nvCxnSpPr>
            <p:spPr>
              <a:xfrm flipH="1">
                <a:off x="5475" y="4171"/>
                <a:ext cx="1" cy="1343"/>
              </a:xfrm>
              <a:prstGeom prst="straightConnector1">
                <a:avLst/>
              </a:prstGeom>
              <a:solidFill>
                <a:srgbClr val="00B050"/>
              </a:solidFill>
              <a:ln w="19050" cap="flat" cmpd="sng" algn="ctr">
                <a:solidFill>
                  <a:schemeClr val="bg1"/>
                </a:solidFill>
                <a:prstDash val="sysDash"/>
                <a:tailEnd type="arrow"/>
              </a:ln>
              <a:effectLst/>
            </p:spPr>
          </p:cxnSp>
          <p:sp>
            <p:nvSpPr>
              <p:cNvPr id="149" name="文本框 73"/>
              <p:cNvSpPr txBox="1"/>
              <p:nvPr/>
            </p:nvSpPr>
            <p:spPr>
              <a:xfrm>
                <a:off x="5571" y="4457"/>
                <a:ext cx="984" cy="520"/>
              </a:xfrm>
              <a:prstGeom prst="rect">
                <a:avLst/>
              </a:prstGeom>
              <a:noFill/>
              <a:ln w="9525">
                <a:noFill/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9pPr>
              </a:lstStyle>
              <a:p>
                <a:r>
                  <a:rPr lang="zh-CN" altLang="zh-CN" sz="12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自营</a:t>
                </a:r>
                <a:endParaRPr lang="zh-CN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圆角矩形 50"/>
              <p:cNvSpPr/>
              <p:nvPr/>
            </p:nvSpPr>
            <p:spPr>
              <a:xfrm flipH="1">
                <a:off x="1729" y="5545"/>
                <a:ext cx="1560" cy="604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ysClr val="window" lastClr="FFFFFF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9pPr>
              </a:lstStyle>
              <a:p>
                <a:pPr algn="ctr" fontAlgn="base"/>
                <a:endParaRPr lang="zh-CN" altLang="en-US" sz="1600" strike="noStrike" noProof="1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文本框 67"/>
              <p:cNvSpPr txBox="1"/>
              <p:nvPr/>
            </p:nvSpPr>
            <p:spPr>
              <a:xfrm flipH="1">
                <a:off x="1986" y="5546"/>
                <a:ext cx="1047" cy="5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9pPr>
              </a:lstStyle>
              <a:p>
                <a:r>
                  <a:rPr lang="zh-CN" altLang="en-US"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导师</a:t>
                </a:r>
                <a:endPara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直接箭头连接符 151"/>
              <p:cNvCxnSpPr>
                <a:stCxn id="150" idx="1"/>
                <a:endCxn id="147" idx="1"/>
              </p:cNvCxnSpPr>
              <p:nvPr/>
            </p:nvCxnSpPr>
            <p:spPr>
              <a:xfrm flipV="1">
                <a:off x="3289" y="5833"/>
                <a:ext cx="1028" cy="14"/>
              </a:xfrm>
              <a:prstGeom prst="straightConnector1">
                <a:avLst/>
              </a:prstGeom>
              <a:solidFill>
                <a:srgbClr val="00B050"/>
              </a:solidFill>
              <a:ln w="19050" cap="flat" cmpd="sng" algn="ctr">
                <a:solidFill>
                  <a:schemeClr val="bg1"/>
                </a:solidFill>
                <a:prstDash val="sysDash"/>
                <a:tailEnd type="arrow"/>
              </a:ln>
              <a:effectLst/>
            </p:spPr>
          </p:cxnSp>
        </p:grpSp>
        <p:grpSp>
          <p:nvGrpSpPr>
            <p:cNvPr id="153" name="组合 152"/>
            <p:cNvGrpSpPr/>
            <p:nvPr/>
          </p:nvGrpSpPr>
          <p:grpSpPr>
            <a:xfrm>
              <a:off x="9444" y="3410"/>
              <a:ext cx="7109" cy="5290"/>
              <a:chOff x="9459" y="2234"/>
              <a:chExt cx="7109" cy="5290"/>
            </a:xfrm>
          </p:grpSpPr>
          <p:grpSp>
            <p:nvGrpSpPr>
              <p:cNvPr id="154" name="组合 153"/>
              <p:cNvGrpSpPr/>
              <p:nvPr/>
            </p:nvGrpSpPr>
            <p:grpSpPr>
              <a:xfrm rot="0">
                <a:off x="9638" y="5096"/>
                <a:ext cx="2317" cy="716"/>
                <a:chOff x="11023" y="4625"/>
                <a:chExt cx="2317" cy="716"/>
              </a:xfrm>
            </p:grpSpPr>
            <p:sp>
              <p:nvSpPr>
                <p:cNvPr id="155" name="圆角矩形 6"/>
                <p:cNvSpPr/>
                <p:nvPr/>
              </p:nvSpPr>
              <p:spPr>
                <a:xfrm>
                  <a:off x="11182" y="4646"/>
                  <a:ext cx="1995" cy="695"/>
                </a:xfrm>
                <a:prstGeom prst="roundRect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ysClr val="window" lastClr="FFFFFF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6" name="文本框 7"/>
                <p:cNvSpPr txBox="1"/>
                <p:nvPr/>
              </p:nvSpPr>
              <p:spPr>
                <a:xfrm>
                  <a:off x="11023" y="4625"/>
                  <a:ext cx="2317" cy="6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pPr algn="ctr"/>
                  <a:r>
                    <a:rPr lang="zh-CN" altLang="en-US" sz="1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内容平台</a:t>
                  </a:r>
                  <a:endPara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57" name="直接箭头连接符 156"/>
              <p:cNvCxnSpPr/>
              <p:nvPr/>
            </p:nvCxnSpPr>
            <p:spPr>
              <a:xfrm>
                <a:off x="10715" y="3248"/>
                <a:ext cx="24" cy="18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8" name="文本框 73"/>
              <p:cNvSpPr txBox="1"/>
              <p:nvPr/>
            </p:nvSpPr>
            <p:spPr>
              <a:xfrm>
                <a:off x="10770" y="3695"/>
                <a:ext cx="984" cy="5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9pPr>
              </a:lstStyle>
              <a:p>
                <a:r>
                  <a:rPr lang="zh-CN" altLang="zh-CN" sz="12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自营</a:t>
                </a:r>
                <a:endParaRPr lang="zh-CN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9" name="组合 158"/>
              <p:cNvGrpSpPr/>
              <p:nvPr/>
            </p:nvGrpSpPr>
            <p:grpSpPr>
              <a:xfrm rot="0">
                <a:off x="11789" y="2234"/>
                <a:ext cx="3658" cy="2919"/>
                <a:chOff x="12829" y="1548"/>
                <a:chExt cx="3658" cy="2919"/>
              </a:xfrm>
            </p:grpSpPr>
            <p:cxnSp>
              <p:nvCxnSpPr>
                <p:cNvPr id="160" name="直接箭头连接符 159"/>
                <p:cNvCxnSpPr/>
                <p:nvPr/>
              </p:nvCxnSpPr>
              <p:spPr>
                <a:xfrm>
                  <a:off x="15216" y="3069"/>
                  <a:ext cx="22" cy="139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tailEnd type="arrow"/>
                </a:ln>
                <a:effectLst/>
              </p:spPr>
            </p:cxnSp>
            <p:grpSp>
              <p:nvGrpSpPr>
                <p:cNvPr id="161" name="组合 160"/>
                <p:cNvGrpSpPr/>
                <p:nvPr/>
              </p:nvGrpSpPr>
              <p:grpSpPr>
                <a:xfrm>
                  <a:off x="12829" y="1548"/>
                  <a:ext cx="3658" cy="2201"/>
                  <a:chOff x="12829" y="1548"/>
                  <a:chExt cx="3658" cy="2201"/>
                </a:xfrm>
              </p:grpSpPr>
              <p:cxnSp>
                <p:nvCxnSpPr>
                  <p:cNvPr id="162" name="肘形连接符 20"/>
                  <p:cNvCxnSpPr/>
                  <p:nvPr/>
                </p:nvCxnSpPr>
                <p:spPr>
                  <a:xfrm>
                    <a:off x="12829" y="2058"/>
                    <a:ext cx="2387" cy="231"/>
                  </a:xfrm>
                  <a:prstGeom prst="bentConnector2">
                    <a:avLst/>
                  </a:prstGeom>
                  <a:noFill/>
                  <a:ln w="19050" cap="flat" cmpd="sng" algn="ctr">
                    <a:solidFill>
                      <a:schemeClr val="bg1"/>
                    </a:solidFill>
                    <a:prstDash val="solid"/>
                    <a:tailEnd type="arrow"/>
                  </a:ln>
                  <a:effectLst/>
                </p:spPr>
              </p:cxnSp>
              <p:grpSp>
                <p:nvGrpSpPr>
                  <p:cNvPr id="163" name="组合 162"/>
                  <p:cNvGrpSpPr/>
                  <p:nvPr/>
                </p:nvGrpSpPr>
                <p:grpSpPr>
                  <a:xfrm rot="0">
                    <a:off x="14169" y="2349"/>
                    <a:ext cx="2318" cy="699"/>
                    <a:chOff x="8919" y="3958"/>
                    <a:chExt cx="1739" cy="524"/>
                  </a:xfrm>
                </p:grpSpPr>
                <p:sp>
                  <p:nvSpPr>
                    <p:cNvPr id="164" name="圆角矩形 25"/>
                    <p:cNvSpPr/>
                    <p:nvPr/>
                  </p:nvSpPr>
                  <p:spPr>
                    <a:xfrm>
                      <a:off x="9002" y="3961"/>
                      <a:ext cx="1497" cy="521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zh-CN">
                          <a:solidFill>
                            <a:sysClr val="window" lastClr="FFFFFF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ysClr val="window" lastClr="FFFFFF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ysClr val="window" lastClr="FFFFFF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ysClr val="window" lastClr="FFFFFF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ysClr val="window" lastClr="FFFFFF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ysClr val="window" lastClr="FFFFFF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ysClr val="window" lastClr="FFFFFF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ysClr val="window" lastClr="FFFFFF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ysClr val="window" lastClr="FFFFFF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ysClr val="window" lastClr="FFFFFF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9pPr>
                    </a:lstStyle>
                    <a:p>
                      <a:pPr algn="ctr" fontAlgn="base"/>
                      <a:endParaRPr lang="zh-CN" altLang="en-US" sz="1600" strike="noStrike" noProof="1">
                        <a:solidFill>
                          <a:sysClr val="windowText" lastClr="000000">
                            <a:lumMod val="95000"/>
                            <a:lumOff val="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65" name="文本框 7"/>
                    <p:cNvSpPr txBox="1"/>
                    <p:nvPr/>
                  </p:nvSpPr>
                  <p:spPr>
                    <a:xfrm>
                      <a:off x="8919" y="3958"/>
                      <a:ext cx="1739" cy="477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>
                      <a:sp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ysClr val="windowText" lastClr="000000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ysClr val="windowText" lastClr="000000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ysClr val="windowText" lastClr="000000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ysClr val="windowText" lastClr="000000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ysClr val="windowText" lastClr="000000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ysClr val="windowText" lastClr="000000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ysClr val="windowText" lastClr="000000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ysClr val="windowText" lastClr="000000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ysClr val="windowText" lastClr="000000"/>
                          </a:solidFill>
                          <a:latin typeface="Rockwell" panose="02060603020205020403" charset="0"/>
                          <a:ea typeface="+mn-ea"/>
                          <a:cs typeface="+mn-ea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区域代理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66" name="文本框 71"/>
                  <p:cNvSpPr txBox="1"/>
                  <p:nvPr/>
                </p:nvSpPr>
                <p:spPr>
                  <a:xfrm>
                    <a:off x="15356" y="3229"/>
                    <a:ext cx="988" cy="5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r>
                      <a:rPr lang="zh-CN" altLang="zh-CN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招募</a:t>
                    </a:r>
                    <a:endParaRPr lang="zh-CN" altLang="zh-CN" sz="1200" b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9" name="文本框 35"/>
                  <p:cNvSpPr txBox="1"/>
                  <p:nvPr/>
                </p:nvSpPr>
                <p:spPr>
                  <a:xfrm>
                    <a:off x="13534" y="1548"/>
                    <a:ext cx="1681" cy="463"/>
                  </a:xfrm>
                  <a:prstGeom prst="rect">
                    <a:avLst/>
                  </a:prstGeom>
                  <a:noFill/>
                  <a:ln w="9525">
                    <a:solidFill>
                      <a:schemeClr val="bg1"/>
                    </a:solidFill>
                  </a:ln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pPr algn="ctr"/>
                    <a:r>
                      <a:rPr lang="zh-CN" altLang="en-US" sz="1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省</a:t>
                    </a:r>
                    <a:r>
                      <a:rPr lang="en-US" altLang="zh-CN" sz="1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-</a:t>
                    </a:r>
                    <a:r>
                      <a:rPr lang="zh-CN" altLang="en-US" sz="1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市</a:t>
                    </a:r>
                    <a:r>
                      <a:rPr lang="en-US" altLang="zh-CN" sz="1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-</a:t>
                    </a:r>
                    <a:r>
                      <a:rPr lang="zh-CN" altLang="en-US" sz="1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区</a:t>
                    </a:r>
                    <a:endParaRPr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70" name="文本框 71"/>
              <p:cNvSpPr txBox="1"/>
              <p:nvPr/>
            </p:nvSpPr>
            <p:spPr>
              <a:xfrm>
                <a:off x="11984" y="4894"/>
                <a:ext cx="988" cy="5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9pPr>
              </a:lstStyle>
              <a:p>
                <a:r>
                  <a: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入驻</a:t>
                </a:r>
                <a:endParaRPr lang="zh-CN" altLang="zh-CN" sz="1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cxnSp>
            <p:nvCxnSpPr>
              <p:cNvPr id="171" name="直接箭头连接符 170"/>
              <p:cNvCxnSpPr/>
              <p:nvPr/>
            </p:nvCxnSpPr>
            <p:spPr>
              <a:xfrm flipH="1" flipV="1">
                <a:off x="11795" y="5503"/>
                <a:ext cx="1465" cy="2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72" name="圆角矩形 63"/>
              <p:cNvSpPr/>
              <p:nvPr/>
            </p:nvSpPr>
            <p:spPr>
              <a:xfrm>
                <a:off x="13308" y="5281"/>
                <a:ext cx="1543" cy="604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ysClr val="window" lastClr="FFFFFF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Rockwell" panose="02060603020205020403" charset="0"/>
                    <a:ea typeface="+mn-ea"/>
                    <a:cs typeface="+mn-ea"/>
                  </a:defRPr>
                </a:lvl9pPr>
              </a:lstStyle>
              <a:p>
                <a:pPr algn="ctr" fontAlgn="base"/>
                <a:endParaRPr lang="zh-CN" altLang="en-US" sz="1600" strike="noStrike" noProof="1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文本框 66"/>
              <p:cNvSpPr txBox="1"/>
              <p:nvPr/>
            </p:nvSpPr>
            <p:spPr>
              <a:xfrm>
                <a:off x="13405" y="5261"/>
                <a:ext cx="1255" cy="5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9pPr>
              </a:lstStyle>
              <a:p>
                <a:r>
                  <a:rPr lang="zh-CN" altLang="zh-CN"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机构</a:t>
                </a:r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endPara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174" name="组合 173"/>
              <p:cNvGrpSpPr/>
              <p:nvPr/>
            </p:nvGrpSpPr>
            <p:grpSpPr>
              <a:xfrm rot="0">
                <a:off x="15025" y="5289"/>
                <a:ext cx="1543" cy="604"/>
                <a:chOff x="16933" y="3764"/>
                <a:chExt cx="1543" cy="604"/>
              </a:xfrm>
            </p:grpSpPr>
            <p:sp>
              <p:nvSpPr>
                <p:cNvPr id="175" name="圆角矩形 36"/>
                <p:cNvSpPr/>
                <p:nvPr/>
              </p:nvSpPr>
              <p:spPr>
                <a:xfrm>
                  <a:off x="16933" y="3764"/>
                  <a:ext cx="1543" cy="604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ysClr val="window" lastClr="FFFFFF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" name="文本框 65"/>
                <p:cNvSpPr txBox="1"/>
                <p:nvPr/>
              </p:nvSpPr>
              <p:spPr>
                <a:xfrm>
                  <a:off x="17186" y="3764"/>
                  <a:ext cx="1036" cy="57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r>
                    <a:rPr lang="zh-CN" altLang="zh-CN" sz="14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导师</a:t>
                  </a:r>
                  <a:endParaRPr lang="zh-CN" altLang="zh-CN"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85" name="直接连接符 184"/>
              <p:cNvCxnSpPr/>
              <p:nvPr/>
            </p:nvCxnSpPr>
            <p:spPr>
              <a:xfrm flipV="1">
                <a:off x="14853" y="5568"/>
                <a:ext cx="173" cy="12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grpSp>
            <p:nvGrpSpPr>
              <p:cNvPr id="186" name="组合 185"/>
              <p:cNvGrpSpPr/>
              <p:nvPr/>
            </p:nvGrpSpPr>
            <p:grpSpPr>
              <a:xfrm rot="0" flipH="1">
                <a:off x="13253" y="6472"/>
                <a:ext cx="3296" cy="632"/>
                <a:chOff x="15217" y="5597"/>
                <a:chExt cx="3261" cy="632"/>
              </a:xfrm>
            </p:grpSpPr>
            <p:sp>
              <p:nvSpPr>
                <p:cNvPr id="187" name="圆角矩形 50"/>
                <p:cNvSpPr/>
                <p:nvPr/>
              </p:nvSpPr>
              <p:spPr>
                <a:xfrm>
                  <a:off x="15217" y="5625"/>
                  <a:ext cx="1543" cy="604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ysClr val="window" lastClr="FFFFFF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pPr algn="ctr" fontAlgn="base"/>
                  <a:endParaRPr lang="zh-CN" altLang="en-US" sz="1600" strike="noStrike" noProof="1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" name="文本框 67"/>
                <p:cNvSpPr txBox="1"/>
                <p:nvPr/>
              </p:nvSpPr>
              <p:spPr>
                <a:xfrm>
                  <a:off x="15470" y="5625"/>
                  <a:ext cx="1036" cy="57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r>
                    <a:rPr lang="zh-CN" altLang="en-US" sz="14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导师</a:t>
                  </a:r>
                  <a:endParaRPr lang="zh-CN" altLang="en-US" sz="1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89" name="组合 188"/>
                <p:cNvGrpSpPr/>
                <p:nvPr/>
              </p:nvGrpSpPr>
              <p:grpSpPr>
                <a:xfrm>
                  <a:off x="16935" y="5597"/>
                  <a:ext cx="1543" cy="604"/>
                  <a:chOff x="16933" y="3764"/>
                  <a:chExt cx="1543" cy="604"/>
                </a:xfrm>
              </p:grpSpPr>
              <p:sp>
                <p:nvSpPr>
                  <p:cNvPr id="190" name="圆角矩形 55"/>
                  <p:cNvSpPr/>
                  <p:nvPr/>
                </p:nvSpPr>
                <p:spPr>
                  <a:xfrm>
                    <a:off x="16933" y="3764"/>
                    <a:ext cx="1543" cy="604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chemeClr val="bg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ysClr val="window" lastClr="FFFFFF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pPr algn="ctr" fontAlgn="base"/>
                    <a:endParaRPr lang="zh-CN" altLang="en-US" sz="1600" strike="noStrike" noProof="1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1" name="文本框 65"/>
                  <p:cNvSpPr txBox="1"/>
                  <p:nvPr/>
                </p:nvSpPr>
                <p:spPr>
                  <a:xfrm>
                    <a:off x="17186" y="3764"/>
                    <a:ext cx="1036" cy="57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r>
                      <a:rPr lang="zh-CN" altLang="en-US" sz="1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机构</a:t>
                    </a:r>
                    <a:endParaRPr lang="zh-CN" altLang="en-US" sz="14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192" name="直接连接符 191"/>
                <p:cNvCxnSpPr/>
                <p:nvPr/>
              </p:nvCxnSpPr>
              <p:spPr>
                <a:xfrm flipV="1">
                  <a:off x="16760" y="5889"/>
                  <a:ext cx="173" cy="1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</a:ln>
                <a:effectLst/>
              </p:spPr>
            </p:cxnSp>
          </p:grpSp>
          <p:cxnSp>
            <p:nvCxnSpPr>
              <p:cNvPr id="193" name="直接箭头连接符 192"/>
              <p:cNvCxnSpPr/>
              <p:nvPr/>
            </p:nvCxnSpPr>
            <p:spPr>
              <a:xfrm flipH="1" flipV="1">
                <a:off x="12158" y="5683"/>
                <a:ext cx="1117" cy="115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94" name="文本框 71"/>
              <p:cNvSpPr txBox="1"/>
              <p:nvPr/>
            </p:nvSpPr>
            <p:spPr>
              <a:xfrm flipH="1">
                <a:off x="11984" y="6655"/>
                <a:ext cx="1225" cy="8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Rockwell" panose="02060603020205020403" charset="0"/>
                    <a:ea typeface="+mn-ea"/>
                    <a:cs typeface="+mn-ea"/>
                  </a:defRPr>
                </a:lvl9pPr>
              </a:lstStyle>
              <a:p>
                <a:r>
                  <a: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直接入驻</a:t>
                </a:r>
                <a:endParaRPr lang="zh-CN" altLang="zh-CN" sz="1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pSp>
            <p:nvGrpSpPr>
              <p:cNvPr id="195" name="组合 194"/>
              <p:cNvGrpSpPr/>
              <p:nvPr/>
            </p:nvGrpSpPr>
            <p:grpSpPr>
              <a:xfrm>
                <a:off x="9459" y="5857"/>
                <a:ext cx="2496" cy="1491"/>
                <a:chOff x="6466" y="8360"/>
                <a:chExt cx="2496" cy="1491"/>
              </a:xfrm>
            </p:grpSpPr>
            <p:sp>
              <p:nvSpPr>
                <p:cNvPr id="196" name="文本框 78"/>
                <p:cNvSpPr txBox="1"/>
                <p:nvPr/>
              </p:nvSpPr>
              <p:spPr>
                <a:xfrm>
                  <a:off x="7974" y="8363"/>
                  <a:ext cx="988" cy="5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r>
                    <a:rPr lang="zh-CN" altLang="zh-CN" sz="1200" b="1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引流</a:t>
                  </a:r>
                  <a:endPara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cxnSp>
              <p:nvCxnSpPr>
                <p:cNvPr id="197" name="直接箭头连接符 196"/>
                <p:cNvCxnSpPr/>
                <p:nvPr/>
              </p:nvCxnSpPr>
              <p:spPr>
                <a:xfrm flipV="1">
                  <a:off x="7843" y="8389"/>
                  <a:ext cx="1" cy="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tailEnd type="arrow"/>
                </a:ln>
                <a:effectLst/>
              </p:spPr>
            </p:cxnSp>
            <p:grpSp>
              <p:nvGrpSpPr>
                <p:cNvPr id="198" name="组合 197"/>
                <p:cNvGrpSpPr/>
                <p:nvPr/>
              </p:nvGrpSpPr>
              <p:grpSpPr>
                <a:xfrm rot="0">
                  <a:off x="7113" y="9247"/>
                  <a:ext cx="1209" cy="604"/>
                  <a:chOff x="8227" y="4866"/>
                  <a:chExt cx="907" cy="453"/>
                </a:xfrm>
                <a:solidFill>
                  <a:srgbClr val="009DD9">
                    <a:lumMod val="60000"/>
                    <a:lumOff val="40000"/>
                  </a:srgbClr>
                </a:solidFill>
              </p:grpSpPr>
              <p:sp>
                <p:nvSpPr>
                  <p:cNvPr id="199" name="单圆角矩形 160"/>
                  <p:cNvSpPr/>
                  <p:nvPr/>
                </p:nvSpPr>
                <p:spPr>
                  <a:xfrm>
                    <a:off x="8227" y="4866"/>
                    <a:ext cx="907" cy="453"/>
                  </a:xfrm>
                  <a:prstGeom prst="snipRoundRect">
                    <a:avLst/>
                  </a:prstGeom>
                  <a:solidFill>
                    <a:srgbClr val="A5C249">
                      <a:lumMod val="20000"/>
                      <a:lumOff val="80000"/>
                    </a:srgbClr>
                  </a:solidFill>
                  <a:ln w="1905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zh-CN">
                        <a:solidFill>
                          <a:sysClr val="window" lastClr="FFFFFF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" lastClr="FFFFFF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pPr algn="ctr" fontAlgn="base"/>
                    <a:endParaRPr lang="zh-CN" altLang="en-US" sz="1600" strike="noStrike" noProof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0" name="文本框 31"/>
                  <p:cNvSpPr txBox="1"/>
                  <p:nvPr/>
                </p:nvSpPr>
                <p:spPr>
                  <a:xfrm>
                    <a:off x="8289" y="4884"/>
                    <a:ext cx="777" cy="434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grpFill/>
                      </a14:hiddenFill>
                    </a:ext>
                  </a:extLst>
                </p:spPr>
                <p:txBody>
                  <a:bodyPr wrap="square" anchor="t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ysClr val="windowText" lastClr="000000"/>
                        </a:solidFill>
                        <a:latin typeface="Rockwell" panose="02060603020205020403" charset="0"/>
                        <a:ea typeface="+mn-ea"/>
                        <a:cs typeface="+mn-ea"/>
                      </a:defRPr>
                    </a:lvl9pPr>
                  </a:lstStyle>
                  <a:p>
                    <a:r>
                      <a:rPr lang="zh-CN" altLang="en-US" sz="14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用户</a:t>
                    </a:r>
                    <a:endParaRPr lang="zh-CN" altLang="en-US" sz="1400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201" name="直接箭头连接符 200"/>
                <p:cNvCxnSpPr/>
                <p:nvPr/>
              </p:nvCxnSpPr>
              <p:spPr>
                <a:xfrm>
                  <a:off x="7608" y="8386"/>
                  <a:ext cx="2" cy="539"/>
                </a:xfrm>
                <a:prstGeom prst="straightConnector1">
                  <a:avLst/>
                </a:prstGeom>
                <a:solidFill>
                  <a:srgbClr val="009DD9">
                    <a:lumMod val="60000"/>
                    <a:lumOff val="40000"/>
                  </a:srgbClr>
                </a:solidFill>
                <a:ln w="19050" cap="flat" cmpd="sng" algn="ctr">
                  <a:solidFill>
                    <a:schemeClr val="bg1"/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202" name="文本框 78"/>
                <p:cNvSpPr txBox="1"/>
                <p:nvPr/>
              </p:nvSpPr>
              <p:spPr>
                <a:xfrm>
                  <a:off x="6466" y="8360"/>
                  <a:ext cx="988" cy="419"/>
                </a:xfrm>
                <a:prstGeom prst="rect">
                  <a:avLst/>
                </a:prstGeom>
                <a:noFill/>
                <a:ln w="952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anchor="t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Rockwell" panose="02060603020205020403" charset="0"/>
                      <a:ea typeface="+mn-ea"/>
                      <a:cs typeface="+mn-ea"/>
                    </a:defRPr>
                  </a:lvl9pPr>
                </a:lstStyle>
                <a:p>
                  <a:r>
                    <a:rPr lang="zh-CN" altLang="zh-CN" sz="1200" b="1">
                      <a:solidFill>
                        <a:schemeClr val="bg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传播</a:t>
                  </a:r>
                  <a:endParaRPr lang="zh-CN" altLang="zh-CN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358973" y="981075"/>
            <a:ext cx="8481088" cy="3191413"/>
            <a:chOff x="1774" y="2294"/>
            <a:chExt cx="15637" cy="5885"/>
          </a:xfrm>
        </p:grpSpPr>
        <p:sp>
          <p:nvSpPr>
            <p:cNvPr id="2" name="文本框 3"/>
            <p:cNvSpPr txBox="1"/>
            <p:nvPr/>
          </p:nvSpPr>
          <p:spPr>
            <a:xfrm>
              <a:off x="8313" y="2894"/>
              <a:ext cx="9098" cy="31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平台通过区域代理商充值模式，快速消耗账号回收成本，同时快速抢占渠道市场，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宋体" panose="02010600030101010101" pitchFamily="2" charset="-122"/>
                </a:rPr>
                <a:t>为后续平台整合大数据打下基础；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宋体" panose="02010600030101010101" pitchFamily="2" charset="-122"/>
              </a:endParaRPr>
            </a:p>
            <a:p>
              <a:pPr marL="342900" indent="-34290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代理商可通过招募机构赚取差价；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marL="342900" indent="-34290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SAAS机构商业模式更加轻量化，运营成本低，落地更快。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774" y="2514"/>
              <a:ext cx="2260" cy="5665"/>
              <a:chOff x="3249" y="2388"/>
              <a:chExt cx="2260" cy="5665"/>
            </a:xfrm>
          </p:grpSpPr>
          <p:sp>
            <p:nvSpPr>
              <p:cNvPr id="4" name="圆角矩形 42"/>
              <p:cNvSpPr/>
              <p:nvPr/>
            </p:nvSpPr>
            <p:spPr>
              <a:xfrm>
                <a:off x="3328" y="2388"/>
                <a:ext cx="1705" cy="640"/>
              </a:xfrm>
              <a:prstGeom prst="roundRect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/>
                <a:endParaRPr lang="zh-CN" altLang="en-US" sz="1600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圆角矩形 43"/>
              <p:cNvSpPr/>
              <p:nvPr/>
            </p:nvSpPr>
            <p:spPr>
              <a:xfrm>
                <a:off x="3328" y="3621"/>
                <a:ext cx="1705" cy="640"/>
              </a:xfrm>
              <a:prstGeom prst="roundRect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/>
                <a:endParaRPr lang="zh-CN" altLang="en-US" sz="1600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44"/>
              <p:cNvSpPr/>
              <p:nvPr/>
            </p:nvSpPr>
            <p:spPr>
              <a:xfrm>
                <a:off x="3328" y="4868"/>
                <a:ext cx="1705" cy="640"/>
              </a:xfrm>
              <a:prstGeom prst="roundRect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/>
                <a:endParaRPr lang="zh-CN" altLang="en-US" sz="1600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圆角矩形 45"/>
              <p:cNvSpPr/>
              <p:nvPr/>
            </p:nvSpPr>
            <p:spPr>
              <a:xfrm>
                <a:off x="3328" y="6130"/>
                <a:ext cx="1705" cy="640"/>
              </a:xfrm>
              <a:prstGeom prst="roundRect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/>
                <a:endParaRPr lang="zh-CN" altLang="en-US" sz="1600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9"/>
              <p:cNvSpPr txBox="1"/>
              <p:nvPr/>
            </p:nvSpPr>
            <p:spPr>
              <a:xfrm>
                <a:off x="3680" y="2388"/>
                <a:ext cx="1829" cy="5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noProof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平台</a:t>
                </a:r>
                <a:endParaRPr lang="zh-CN" altLang="en-US" sz="140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文本框 10"/>
              <p:cNvSpPr txBox="1"/>
              <p:nvPr/>
            </p:nvSpPr>
            <p:spPr>
              <a:xfrm>
                <a:off x="3680" y="3621"/>
                <a:ext cx="1829" cy="5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noProof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省代</a:t>
                </a:r>
                <a:endParaRPr lang="zh-CN" altLang="en-US" sz="140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3" name="文本框 11"/>
              <p:cNvSpPr txBox="1"/>
              <p:nvPr/>
            </p:nvSpPr>
            <p:spPr>
              <a:xfrm>
                <a:off x="3680" y="4902"/>
                <a:ext cx="1829" cy="5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noProof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市代</a:t>
                </a:r>
                <a:endParaRPr lang="zh-CN" altLang="en-US" sz="140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文本框 12"/>
              <p:cNvSpPr txBox="1"/>
              <p:nvPr/>
            </p:nvSpPr>
            <p:spPr>
              <a:xfrm>
                <a:off x="3497" y="6130"/>
                <a:ext cx="1365" cy="5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noProof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区代</a:t>
                </a:r>
                <a:endParaRPr lang="zh-CN" altLang="en-US" sz="140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" name="文本框 13"/>
              <p:cNvSpPr txBox="1"/>
              <p:nvPr/>
            </p:nvSpPr>
            <p:spPr>
              <a:xfrm>
                <a:off x="3249" y="7487"/>
                <a:ext cx="1832" cy="566"/>
              </a:xfrm>
              <a:prstGeom prst="rect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anchor="t">
                <a:spAutoFit/>
              </a:bodyPr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 noProof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SaaS</a:t>
                </a:r>
                <a:r>
                  <a:rPr lang="zh-CN" altLang="en-US" sz="1400" noProof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机构</a:t>
                </a:r>
                <a:endParaRPr lang="zh-CN" altLang="en-US" sz="140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40" name="直接箭头连接符 39"/>
              <p:cNvCxnSpPr/>
              <p:nvPr/>
            </p:nvCxnSpPr>
            <p:spPr>
              <a:xfrm>
                <a:off x="4180" y="2985"/>
                <a:ext cx="0" cy="6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>
                <a:off x="4180" y="4224"/>
                <a:ext cx="0" cy="65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/>
            </p:nvCxnSpPr>
            <p:spPr>
              <a:xfrm>
                <a:off x="4181" y="5498"/>
                <a:ext cx="0" cy="65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>
                <a:off x="4180" y="6770"/>
                <a:ext cx="0" cy="65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3876" y="2294"/>
              <a:ext cx="2467" cy="5020"/>
              <a:chOff x="5502" y="3341"/>
              <a:chExt cx="2465" cy="5017"/>
            </a:xfrm>
          </p:grpSpPr>
          <p:sp>
            <p:nvSpPr>
              <p:cNvPr id="45" name="文本框 24"/>
              <p:cNvSpPr txBox="1"/>
              <p:nvPr/>
            </p:nvSpPr>
            <p:spPr>
              <a:xfrm>
                <a:off x="5502" y="3341"/>
                <a:ext cx="2465" cy="10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b="1" noProof="1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充值</a:t>
                </a:r>
                <a:r>
                  <a:rPr lang="en-US" altLang="zh-CN" sz="1600" b="1" noProof="1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SAAS</a:t>
                </a:r>
                <a:br>
                  <a:rPr lang="en-US" altLang="zh-CN" sz="1600" b="1" dirty="0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600" b="1" noProof="1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价格</a:t>
                </a:r>
                <a:r>
                  <a:rPr lang="en-US" altLang="zh-CN" sz="1600" b="1" noProof="1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/</a:t>
                </a:r>
                <a:r>
                  <a:rPr lang="zh-CN" altLang="zh-CN" sz="1600" b="1" noProof="1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</a:t>
                </a:r>
                <a:endParaRPr lang="zh-CN" altLang="zh-CN" sz="1600" b="1" noProof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文本框 27"/>
              <p:cNvSpPr txBox="1"/>
              <p:nvPr/>
            </p:nvSpPr>
            <p:spPr>
              <a:xfrm>
                <a:off x="5941" y="4798"/>
                <a:ext cx="1491" cy="10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noProof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1000</a:t>
                </a:r>
                <a:r>
                  <a:rPr lang="zh-CN" altLang="zh-CN" sz="1600" noProof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元</a:t>
                </a:r>
                <a:endParaRPr lang="zh-CN" altLang="zh-CN" sz="1600" noProof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文本框 28"/>
              <p:cNvSpPr txBox="1"/>
              <p:nvPr/>
            </p:nvSpPr>
            <p:spPr>
              <a:xfrm>
                <a:off x="5942" y="6038"/>
                <a:ext cx="1491" cy="10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noProof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2000</a:t>
                </a:r>
                <a:r>
                  <a:rPr lang="zh-CN" altLang="en-US" sz="1600" noProof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元</a:t>
                </a:r>
                <a:endParaRPr lang="zh-CN" altLang="en-US" sz="1600" noProof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8" name="文本框 29"/>
              <p:cNvSpPr txBox="1"/>
              <p:nvPr/>
            </p:nvSpPr>
            <p:spPr>
              <a:xfrm>
                <a:off x="5942" y="7283"/>
                <a:ext cx="1491" cy="10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noProof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5000</a:t>
                </a:r>
                <a:r>
                  <a:rPr lang="zh-CN" altLang="en-US" sz="1600" noProof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元</a:t>
                </a:r>
                <a:endParaRPr lang="zh-CN" altLang="en-US" sz="1600" noProof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903" y="4048"/>
              <a:ext cx="2410" cy="1255"/>
              <a:chOff x="4406" y="3486"/>
              <a:chExt cx="1806" cy="941"/>
            </a:xfrm>
          </p:grpSpPr>
          <p:sp>
            <p:nvSpPr>
              <p:cNvPr id="50" name=" 2050"/>
              <p:cNvSpPr/>
              <p:nvPr/>
            </p:nvSpPr>
            <p:spPr>
              <a:xfrm rot="-10800000" flipH="1">
                <a:off x="4406" y="3486"/>
                <a:ext cx="130" cy="94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1" h="281">
                    <a:moveTo>
                      <a:pt x="15" y="41"/>
                    </a:moveTo>
                    <a:cubicBezTo>
                      <a:pt x="15" y="29"/>
                      <a:pt x="13" y="19"/>
                      <a:pt x="11" y="13"/>
                    </a:cubicBezTo>
                    <a:cubicBezTo>
                      <a:pt x="9" y="7"/>
                      <a:pt x="5" y="2"/>
                      <a:pt x="0" y="0"/>
                    </a:cubicBezTo>
                    <a:cubicBezTo>
                      <a:pt x="10" y="0"/>
                      <a:pt x="17" y="3"/>
                      <a:pt x="21" y="9"/>
                    </a:cubicBezTo>
                    <a:cubicBezTo>
                      <a:pt x="25" y="14"/>
                      <a:pt x="27" y="27"/>
                      <a:pt x="27" y="45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7" y="114"/>
                      <a:pt x="28" y="122"/>
                      <a:pt x="30" y="128"/>
                    </a:cubicBezTo>
                    <a:cubicBezTo>
                      <a:pt x="32" y="134"/>
                      <a:pt x="35" y="138"/>
                      <a:pt x="41" y="141"/>
                    </a:cubicBezTo>
                    <a:cubicBezTo>
                      <a:pt x="35" y="143"/>
                      <a:pt x="31" y="147"/>
                      <a:pt x="30" y="153"/>
                    </a:cubicBezTo>
                    <a:cubicBezTo>
                      <a:pt x="28" y="158"/>
                      <a:pt x="27" y="167"/>
                      <a:pt x="27" y="179"/>
                    </a:cubicBezTo>
                    <a:cubicBezTo>
                      <a:pt x="27" y="232"/>
                      <a:pt x="27" y="232"/>
                      <a:pt x="27" y="232"/>
                    </a:cubicBezTo>
                    <a:cubicBezTo>
                      <a:pt x="27" y="245"/>
                      <a:pt x="26" y="255"/>
                      <a:pt x="25" y="262"/>
                    </a:cubicBezTo>
                    <a:cubicBezTo>
                      <a:pt x="23" y="269"/>
                      <a:pt x="20" y="274"/>
                      <a:pt x="16" y="277"/>
                    </a:cubicBezTo>
                    <a:cubicBezTo>
                      <a:pt x="12" y="279"/>
                      <a:pt x="7" y="281"/>
                      <a:pt x="0" y="281"/>
                    </a:cubicBezTo>
                    <a:cubicBezTo>
                      <a:pt x="5" y="279"/>
                      <a:pt x="9" y="274"/>
                      <a:pt x="11" y="268"/>
                    </a:cubicBezTo>
                    <a:cubicBezTo>
                      <a:pt x="13" y="261"/>
                      <a:pt x="15" y="252"/>
                      <a:pt x="15" y="240"/>
                    </a:cubicBezTo>
                    <a:cubicBezTo>
                      <a:pt x="15" y="186"/>
                      <a:pt x="15" y="186"/>
                      <a:pt x="15" y="186"/>
                    </a:cubicBezTo>
                    <a:cubicBezTo>
                      <a:pt x="15" y="172"/>
                      <a:pt x="15" y="162"/>
                      <a:pt x="17" y="155"/>
                    </a:cubicBezTo>
                    <a:cubicBezTo>
                      <a:pt x="19" y="148"/>
                      <a:pt x="23" y="144"/>
                      <a:pt x="29" y="141"/>
                    </a:cubicBezTo>
                    <a:cubicBezTo>
                      <a:pt x="23" y="138"/>
                      <a:pt x="19" y="133"/>
                      <a:pt x="17" y="127"/>
                    </a:cubicBezTo>
                    <a:cubicBezTo>
                      <a:pt x="15" y="121"/>
                      <a:pt x="15" y="111"/>
                      <a:pt x="15" y="98"/>
                    </a:cubicBezTo>
                    <a:lnTo>
                      <a:pt x="15" y="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27"/>
              <p:cNvSpPr txBox="1"/>
              <p:nvPr/>
            </p:nvSpPr>
            <p:spPr>
              <a:xfrm>
                <a:off x="4536" y="3850"/>
                <a:ext cx="1676" cy="4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 b="1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1000</a:t>
                </a:r>
                <a:r>
                  <a:rPr lang="zh-CN" altLang="zh-CN" sz="1400" b="1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元差价</a:t>
                </a:r>
                <a:endParaRPr lang="zh-CN" altLang="zh-CN" sz="14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5903" y="5304"/>
              <a:ext cx="2410" cy="1255"/>
              <a:chOff x="4406" y="4427"/>
              <a:chExt cx="1806" cy="941"/>
            </a:xfrm>
          </p:grpSpPr>
          <p:sp>
            <p:nvSpPr>
              <p:cNvPr id="53" name=" 2050"/>
              <p:cNvSpPr/>
              <p:nvPr/>
            </p:nvSpPr>
            <p:spPr>
              <a:xfrm rot="-10800000" flipH="1">
                <a:off x="4406" y="4427"/>
                <a:ext cx="130" cy="94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1" h="281">
                    <a:moveTo>
                      <a:pt x="15" y="41"/>
                    </a:moveTo>
                    <a:cubicBezTo>
                      <a:pt x="15" y="29"/>
                      <a:pt x="13" y="19"/>
                      <a:pt x="11" y="13"/>
                    </a:cubicBezTo>
                    <a:cubicBezTo>
                      <a:pt x="9" y="7"/>
                      <a:pt x="5" y="2"/>
                      <a:pt x="0" y="0"/>
                    </a:cubicBezTo>
                    <a:cubicBezTo>
                      <a:pt x="10" y="0"/>
                      <a:pt x="17" y="3"/>
                      <a:pt x="21" y="9"/>
                    </a:cubicBezTo>
                    <a:cubicBezTo>
                      <a:pt x="25" y="14"/>
                      <a:pt x="27" y="27"/>
                      <a:pt x="27" y="45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7" y="114"/>
                      <a:pt x="28" y="122"/>
                      <a:pt x="30" y="128"/>
                    </a:cubicBezTo>
                    <a:cubicBezTo>
                      <a:pt x="32" y="134"/>
                      <a:pt x="35" y="138"/>
                      <a:pt x="41" y="141"/>
                    </a:cubicBezTo>
                    <a:cubicBezTo>
                      <a:pt x="35" y="143"/>
                      <a:pt x="31" y="147"/>
                      <a:pt x="30" y="153"/>
                    </a:cubicBezTo>
                    <a:cubicBezTo>
                      <a:pt x="28" y="158"/>
                      <a:pt x="27" y="167"/>
                      <a:pt x="27" y="179"/>
                    </a:cubicBezTo>
                    <a:cubicBezTo>
                      <a:pt x="27" y="232"/>
                      <a:pt x="27" y="232"/>
                      <a:pt x="27" y="232"/>
                    </a:cubicBezTo>
                    <a:cubicBezTo>
                      <a:pt x="27" y="245"/>
                      <a:pt x="26" y="255"/>
                      <a:pt x="25" y="262"/>
                    </a:cubicBezTo>
                    <a:cubicBezTo>
                      <a:pt x="23" y="269"/>
                      <a:pt x="20" y="274"/>
                      <a:pt x="16" y="277"/>
                    </a:cubicBezTo>
                    <a:cubicBezTo>
                      <a:pt x="12" y="279"/>
                      <a:pt x="7" y="281"/>
                      <a:pt x="0" y="281"/>
                    </a:cubicBezTo>
                    <a:cubicBezTo>
                      <a:pt x="5" y="279"/>
                      <a:pt x="9" y="274"/>
                      <a:pt x="11" y="268"/>
                    </a:cubicBezTo>
                    <a:cubicBezTo>
                      <a:pt x="13" y="261"/>
                      <a:pt x="15" y="252"/>
                      <a:pt x="15" y="240"/>
                    </a:cubicBezTo>
                    <a:cubicBezTo>
                      <a:pt x="15" y="186"/>
                      <a:pt x="15" y="186"/>
                      <a:pt x="15" y="186"/>
                    </a:cubicBezTo>
                    <a:cubicBezTo>
                      <a:pt x="15" y="172"/>
                      <a:pt x="15" y="162"/>
                      <a:pt x="17" y="155"/>
                    </a:cubicBezTo>
                    <a:cubicBezTo>
                      <a:pt x="19" y="148"/>
                      <a:pt x="23" y="144"/>
                      <a:pt x="29" y="141"/>
                    </a:cubicBezTo>
                    <a:cubicBezTo>
                      <a:pt x="23" y="138"/>
                      <a:pt x="19" y="133"/>
                      <a:pt x="17" y="127"/>
                    </a:cubicBezTo>
                    <a:cubicBezTo>
                      <a:pt x="15" y="121"/>
                      <a:pt x="15" y="111"/>
                      <a:pt x="15" y="98"/>
                    </a:cubicBezTo>
                    <a:lnTo>
                      <a:pt x="15" y="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27"/>
              <p:cNvSpPr txBox="1"/>
              <p:nvPr/>
            </p:nvSpPr>
            <p:spPr>
              <a:xfrm>
                <a:off x="4536" y="4816"/>
                <a:ext cx="1676" cy="4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 b="1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3000</a:t>
                </a:r>
                <a:r>
                  <a:rPr lang="zh-CN" altLang="zh-CN" sz="1400" b="1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元差价</a:t>
                </a:r>
                <a:endParaRPr lang="zh-CN" altLang="zh-CN" sz="14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3056890" y="248285"/>
            <a:ext cx="3306445" cy="469900"/>
            <a:chOff x="4803" y="391"/>
            <a:chExt cx="5207" cy="740"/>
          </a:xfrm>
        </p:grpSpPr>
        <p:grpSp>
          <p:nvGrpSpPr>
            <p:cNvPr id="56" name="组合 55"/>
            <p:cNvGrpSpPr/>
            <p:nvPr/>
          </p:nvGrpSpPr>
          <p:grpSpPr>
            <a:xfrm>
              <a:off x="4928" y="391"/>
              <a:ext cx="5082" cy="740"/>
              <a:chOff x="4970" y="1507"/>
              <a:chExt cx="5082" cy="74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5814" y="1507"/>
                <a:ext cx="423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893" y="458"/>
              <a:ext cx="41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SAAS</a:t>
              </a:r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运营模式举例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34845" y="1454785"/>
            <a:ext cx="5274310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盈利模式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（主流</a:t>
            </a:r>
            <a:r>
              <a:rPr lang="en-US" altLang="zh-CN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区域招商</a:t>
            </a:r>
            <a:r>
              <a:rPr lang="en-US" altLang="zh-CN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消费者奖励）</a:t>
            </a:r>
            <a:endParaRPr lang="zh-CN" altLang="en-US" sz="28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6042025" y="2233930"/>
            <a:ext cx="2091055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优质信息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”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过滤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“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机制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内容精准触达用户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6"/>
          <p:cNvSpPr txBox="1">
            <a:spLocks noChangeArrowheads="1"/>
          </p:cNvSpPr>
          <p:nvPr/>
        </p:nvSpPr>
        <p:spPr bwMode="auto">
          <a:xfrm>
            <a:off x="5163185" y="2279650"/>
            <a:ext cx="6413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内容付费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197985" y="2310765"/>
            <a:ext cx="10547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zh-CN" sz="1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charset="0"/>
                <a:sym typeface="+mn-ea"/>
              </a:rPr>
              <a:t>付费意识逐步养成</a:t>
            </a:r>
            <a:endParaRPr lang="zh-CN" altLang="zh-CN" sz="1400" b="1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Calibri" panose="020F050202020403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8105" y="1744345"/>
            <a:ext cx="2328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互联网信息爆炸，价值信息稀缺</a:t>
            </a:r>
            <a:endParaRPr lang="zh-CN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23645" y="2399030"/>
            <a:ext cx="1991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在线支付，普及与便利</a:t>
            </a:r>
            <a:endParaRPr lang="zh-CN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48105" y="3081655"/>
            <a:ext cx="2328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消费升级，精神消费需求增强</a:t>
            </a:r>
            <a:endParaRPr lang="zh-CN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014980" y="248285"/>
            <a:ext cx="3027045" cy="469900"/>
            <a:chOff x="4748" y="391"/>
            <a:chExt cx="476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748" y="406"/>
              <a:ext cx="120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6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内容付费需求的产生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3573780" y="1791970"/>
            <a:ext cx="1602105" cy="160210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724910" y="1692275"/>
            <a:ext cx="472440" cy="472440"/>
            <a:chOff x="2017" y="2652"/>
            <a:chExt cx="744" cy="744"/>
          </a:xfrm>
        </p:grpSpPr>
        <p:sp>
          <p:nvSpPr>
            <p:cNvPr id="8" name="椭圆 7"/>
            <p:cNvSpPr/>
            <p:nvPr/>
          </p:nvSpPr>
          <p:spPr>
            <a:xfrm>
              <a:off x="2017" y="2652"/>
              <a:ext cx="745" cy="745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爆炸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53" y="2670"/>
              <a:ext cx="709" cy="709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359150" y="2360930"/>
            <a:ext cx="472440" cy="472440"/>
            <a:chOff x="2488" y="3705"/>
            <a:chExt cx="744" cy="744"/>
          </a:xfrm>
        </p:grpSpPr>
        <p:sp>
          <p:nvSpPr>
            <p:cNvPr id="14" name="椭圆 13"/>
            <p:cNvSpPr/>
            <p:nvPr/>
          </p:nvSpPr>
          <p:spPr>
            <a:xfrm>
              <a:off x="2488" y="3705"/>
              <a:ext cx="745" cy="745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" name="图片 19" descr="支付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2" y="3809"/>
              <a:ext cx="538" cy="538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3724910" y="3005455"/>
            <a:ext cx="472440" cy="472440"/>
            <a:chOff x="2017" y="4758"/>
            <a:chExt cx="744" cy="744"/>
          </a:xfrm>
        </p:grpSpPr>
        <p:sp>
          <p:nvSpPr>
            <p:cNvPr id="17" name="椭圆 16"/>
            <p:cNvSpPr/>
            <p:nvPr/>
          </p:nvSpPr>
          <p:spPr>
            <a:xfrm>
              <a:off x="2017" y="4758"/>
              <a:ext cx="745" cy="745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 descr="升级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7" y="4878"/>
              <a:ext cx="505" cy="505"/>
            </a:xfrm>
            <a:prstGeom prst="rect">
              <a:avLst/>
            </a:prstGeom>
          </p:spPr>
        </p:pic>
      </p:grpSp>
      <p:sp>
        <p:nvSpPr>
          <p:cNvPr id="37" name="椭圆 36"/>
          <p:cNvSpPr/>
          <p:nvPr/>
        </p:nvSpPr>
        <p:spPr>
          <a:xfrm>
            <a:off x="4285615" y="1791970"/>
            <a:ext cx="1602105" cy="160210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主流盈利模式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1482520" y="4149070"/>
            <a:ext cx="5794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/>
          <p:cNvSpPr/>
          <p:nvPr/>
        </p:nvSpPr>
        <p:spPr>
          <a:xfrm>
            <a:off x="1888909" y="3630351"/>
            <a:ext cx="2027005" cy="2027005"/>
          </a:xfrm>
          <a:prstGeom prst="arc">
            <a:avLst>
              <a:gd name="adj1" fmla="val 12561468"/>
              <a:gd name="adj2" fmla="val 1988337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>
            <a:off x="2504805" y="3630351"/>
            <a:ext cx="2027005" cy="2027005"/>
          </a:xfrm>
          <a:prstGeom prst="arc">
            <a:avLst>
              <a:gd name="adj1" fmla="val 12561468"/>
              <a:gd name="adj2" fmla="val 1988337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>
            <a:off x="3120701" y="3630351"/>
            <a:ext cx="2027005" cy="2027005"/>
          </a:xfrm>
          <a:prstGeom prst="arc">
            <a:avLst>
              <a:gd name="adj1" fmla="val 12561468"/>
              <a:gd name="adj2" fmla="val 1988337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弧形 14"/>
          <p:cNvSpPr/>
          <p:nvPr/>
        </p:nvSpPr>
        <p:spPr>
          <a:xfrm>
            <a:off x="3736597" y="3630351"/>
            <a:ext cx="2027005" cy="2027005"/>
          </a:xfrm>
          <a:prstGeom prst="arc">
            <a:avLst>
              <a:gd name="adj1" fmla="val 12561468"/>
              <a:gd name="adj2" fmla="val 1988337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>
            <a:off x="4352493" y="3630351"/>
            <a:ext cx="2027005" cy="2027005"/>
          </a:xfrm>
          <a:prstGeom prst="arc">
            <a:avLst>
              <a:gd name="adj1" fmla="val 12561468"/>
              <a:gd name="adj2" fmla="val 1988337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弧形 16"/>
          <p:cNvSpPr/>
          <p:nvPr/>
        </p:nvSpPr>
        <p:spPr>
          <a:xfrm>
            <a:off x="4968387" y="3630351"/>
            <a:ext cx="2027005" cy="2027005"/>
          </a:xfrm>
          <a:prstGeom prst="arc">
            <a:avLst>
              <a:gd name="adj1" fmla="val 12561468"/>
              <a:gd name="adj2" fmla="val 1988337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210360" y="3640557"/>
            <a:ext cx="619160" cy="212832"/>
          </a:xfrm>
          <a:custGeom>
            <a:avLst/>
            <a:gdLst>
              <a:gd name="connsiteX0" fmla="*/ 307946 w 619160"/>
              <a:gd name="connsiteY0" fmla="*/ 0 h 212832"/>
              <a:gd name="connsiteX1" fmla="*/ 609331 w 619160"/>
              <a:gd name="connsiteY1" fmla="*/ 45565 h 212832"/>
              <a:gd name="connsiteX2" fmla="*/ 619160 w 619160"/>
              <a:gd name="connsiteY2" fmla="*/ 49163 h 212832"/>
              <a:gd name="connsiteX3" fmla="*/ 535873 w 619160"/>
              <a:gd name="connsiteY3" fmla="*/ 79646 h 212832"/>
              <a:gd name="connsiteX4" fmla="*/ 363715 w 619160"/>
              <a:gd name="connsiteY4" fmla="*/ 173091 h 212832"/>
              <a:gd name="connsiteX5" fmla="*/ 310570 w 619160"/>
              <a:gd name="connsiteY5" fmla="*/ 212832 h 212832"/>
              <a:gd name="connsiteX6" fmla="*/ 217591 w 619160"/>
              <a:gd name="connsiteY6" fmla="*/ 146728 h 212832"/>
              <a:gd name="connsiteX7" fmla="*/ 86554 w 619160"/>
              <a:gd name="connsiteY7" fmla="*/ 79646 h 212832"/>
              <a:gd name="connsiteX8" fmla="*/ 0 w 619160"/>
              <a:gd name="connsiteY8" fmla="*/ 47967 h 212832"/>
              <a:gd name="connsiteX9" fmla="*/ 6561 w 619160"/>
              <a:gd name="connsiteY9" fmla="*/ 45565 h 212832"/>
              <a:gd name="connsiteX10" fmla="*/ 307946 w 619160"/>
              <a:gd name="connsiteY10" fmla="*/ 0 h 21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9160" h="212832">
                <a:moveTo>
                  <a:pt x="307946" y="0"/>
                </a:moveTo>
                <a:cubicBezTo>
                  <a:pt x="412898" y="0"/>
                  <a:pt x="514123" y="15953"/>
                  <a:pt x="609331" y="45565"/>
                </a:cubicBezTo>
                <a:lnTo>
                  <a:pt x="619160" y="49163"/>
                </a:lnTo>
                <a:lnTo>
                  <a:pt x="535873" y="79646"/>
                </a:lnTo>
                <a:cubicBezTo>
                  <a:pt x="475246" y="105289"/>
                  <a:pt x="417634" y="136664"/>
                  <a:pt x="363715" y="173091"/>
                </a:cubicBezTo>
                <a:lnTo>
                  <a:pt x="310570" y="212832"/>
                </a:lnTo>
                <a:lnTo>
                  <a:pt x="217591" y="146728"/>
                </a:lnTo>
                <a:cubicBezTo>
                  <a:pt x="175799" y="121335"/>
                  <a:pt x="132024" y="98878"/>
                  <a:pt x="86554" y="79646"/>
                </a:cubicBezTo>
                <a:lnTo>
                  <a:pt x="0" y="47967"/>
                </a:lnTo>
                <a:lnTo>
                  <a:pt x="6561" y="45565"/>
                </a:lnTo>
                <a:cubicBezTo>
                  <a:pt x="101769" y="15953"/>
                  <a:pt x="202995" y="0"/>
                  <a:pt x="307946" y="0"/>
                </a:cubicBezTo>
                <a:close/>
              </a:path>
            </a:pathLst>
          </a:custGeom>
          <a:solidFill>
            <a:srgbClr val="FBB01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824623" y="3640557"/>
            <a:ext cx="619160" cy="212832"/>
          </a:xfrm>
          <a:custGeom>
            <a:avLst/>
            <a:gdLst>
              <a:gd name="connsiteX0" fmla="*/ 307946 w 619160"/>
              <a:gd name="connsiteY0" fmla="*/ 0 h 212832"/>
              <a:gd name="connsiteX1" fmla="*/ 609331 w 619160"/>
              <a:gd name="connsiteY1" fmla="*/ 45565 h 212832"/>
              <a:gd name="connsiteX2" fmla="*/ 619160 w 619160"/>
              <a:gd name="connsiteY2" fmla="*/ 49163 h 212832"/>
              <a:gd name="connsiteX3" fmla="*/ 535873 w 619160"/>
              <a:gd name="connsiteY3" fmla="*/ 79646 h 212832"/>
              <a:gd name="connsiteX4" fmla="*/ 363715 w 619160"/>
              <a:gd name="connsiteY4" fmla="*/ 173091 h 212832"/>
              <a:gd name="connsiteX5" fmla="*/ 310570 w 619160"/>
              <a:gd name="connsiteY5" fmla="*/ 212832 h 212832"/>
              <a:gd name="connsiteX6" fmla="*/ 217591 w 619160"/>
              <a:gd name="connsiteY6" fmla="*/ 146728 h 212832"/>
              <a:gd name="connsiteX7" fmla="*/ 86554 w 619160"/>
              <a:gd name="connsiteY7" fmla="*/ 79646 h 212832"/>
              <a:gd name="connsiteX8" fmla="*/ 0 w 619160"/>
              <a:gd name="connsiteY8" fmla="*/ 47967 h 212832"/>
              <a:gd name="connsiteX9" fmla="*/ 6561 w 619160"/>
              <a:gd name="connsiteY9" fmla="*/ 45565 h 212832"/>
              <a:gd name="connsiteX10" fmla="*/ 307946 w 619160"/>
              <a:gd name="connsiteY10" fmla="*/ 0 h 21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9160" h="212832">
                <a:moveTo>
                  <a:pt x="307946" y="0"/>
                </a:moveTo>
                <a:cubicBezTo>
                  <a:pt x="412898" y="0"/>
                  <a:pt x="514123" y="15953"/>
                  <a:pt x="609331" y="45565"/>
                </a:cubicBezTo>
                <a:lnTo>
                  <a:pt x="619160" y="49163"/>
                </a:lnTo>
                <a:lnTo>
                  <a:pt x="535873" y="79646"/>
                </a:lnTo>
                <a:cubicBezTo>
                  <a:pt x="475246" y="105289"/>
                  <a:pt x="417634" y="136664"/>
                  <a:pt x="363715" y="173091"/>
                </a:cubicBezTo>
                <a:lnTo>
                  <a:pt x="310570" y="212832"/>
                </a:lnTo>
                <a:lnTo>
                  <a:pt x="217591" y="146728"/>
                </a:lnTo>
                <a:cubicBezTo>
                  <a:pt x="175799" y="121335"/>
                  <a:pt x="132024" y="98878"/>
                  <a:pt x="86554" y="79646"/>
                </a:cubicBezTo>
                <a:lnTo>
                  <a:pt x="0" y="47967"/>
                </a:lnTo>
                <a:lnTo>
                  <a:pt x="6561" y="45565"/>
                </a:lnTo>
                <a:cubicBezTo>
                  <a:pt x="101769" y="15953"/>
                  <a:pt x="202995" y="0"/>
                  <a:pt x="307946" y="0"/>
                </a:cubicBezTo>
                <a:close/>
              </a:path>
            </a:pathLst>
          </a:custGeom>
          <a:solidFill>
            <a:srgbClr val="FBB01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453136" y="3640557"/>
            <a:ext cx="619160" cy="212832"/>
          </a:xfrm>
          <a:custGeom>
            <a:avLst/>
            <a:gdLst>
              <a:gd name="connsiteX0" fmla="*/ 307946 w 619160"/>
              <a:gd name="connsiteY0" fmla="*/ 0 h 212832"/>
              <a:gd name="connsiteX1" fmla="*/ 609331 w 619160"/>
              <a:gd name="connsiteY1" fmla="*/ 45565 h 212832"/>
              <a:gd name="connsiteX2" fmla="*/ 619160 w 619160"/>
              <a:gd name="connsiteY2" fmla="*/ 49163 h 212832"/>
              <a:gd name="connsiteX3" fmla="*/ 535873 w 619160"/>
              <a:gd name="connsiteY3" fmla="*/ 79646 h 212832"/>
              <a:gd name="connsiteX4" fmla="*/ 363715 w 619160"/>
              <a:gd name="connsiteY4" fmla="*/ 173091 h 212832"/>
              <a:gd name="connsiteX5" fmla="*/ 310570 w 619160"/>
              <a:gd name="connsiteY5" fmla="*/ 212832 h 212832"/>
              <a:gd name="connsiteX6" fmla="*/ 217591 w 619160"/>
              <a:gd name="connsiteY6" fmla="*/ 146728 h 212832"/>
              <a:gd name="connsiteX7" fmla="*/ 86554 w 619160"/>
              <a:gd name="connsiteY7" fmla="*/ 79646 h 212832"/>
              <a:gd name="connsiteX8" fmla="*/ 0 w 619160"/>
              <a:gd name="connsiteY8" fmla="*/ 47967 h 212832"/>
              <a:gd name="connsiteX9" fmla="*/ 6561 w 619160"/>
              <a:gd name="connsiteY9" fmla="*/ 45565 h 212832"/>
              <a:gd name="connsiteX10" fmla="*/ 307946 w 619160"/>
              <a:gd name="connsiteY10" fmla="*/ 0 h 21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9160" h="212832">
                <a:moveTo>
                  <a:pt x="307946" y="0"/>
                </a:moveTo>
                <a:cubicBezTo>
                  <a:pt x="412898" y="0"/>
                  <a:pt x="514123" y="15953"/>
                  <a:pt x="609331" y="45565"/>
                </a:cubicBezTo>
                <a:lnTo>
                  <a:pt x="619160" y="49163"/>
                </a:lnTo>
                <a:lnTo>
                  <a:pt x="535873" y="79646"/>
                </a:lnTo>
                <a:cubicBezTo>
                  <a:pt x="475246" y="105289"/>
                  <a:pt x="417634" y="136664"/>
                  <a:pt x="363715" y="173091"/>
                </a:cubicBezTo>
                <a:lnTo>
                  <a:pt x="310570" y="212832"/>
                </a:lnTo>
                <a:lnTo>
                  <a:pt x="217591" y="146728"/>
                </a:lnTo>
                <a:cubicBezTo>
                  <a:pt x="175799" y="121335"/>
                  <a:pt x="132024" y="98878"/>
                  <a:pt x="86554" y="79646"/>
                </a:cubicBezTo>
                <a:lnTo>
                  <a:pt x="0" y="47967"/>
                </a:lnTo>
                <a:lnTo>
                  <a:pt x="6561" y="45565"/>
                </a:lnTo>
                <a:cubicBezTo>
                  <a:pt x="101769" y="15953"/>
                  <a:pt x="202995" y="0"/>
                  <a:pt x="307946" y="0"/>
                </a:cubicBezTo>
                <a:close/>
              </a:path>
            </a:pathLst>
          </a:custGeom>
          <a:solidFill>
            <a:srgbClr val="FBB01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070663" y="3640557"/>
            <a:ext cx="619160" cy="212832"/>
          </a:xfrm>
          <a:custGeom>
            <a:avLst/>
            <a:gdLst>
              <a:gd name="connsiteX0" fmla="*/ 307946 w 619160"/>
              <a:gd name="connsiteY0" fmla="*/ 0 h 212832"/>
              <a:gd name="connsiteX1" fmla="*/ 609331 w 619160"/>
              <a:gd name="connsiteY1" fmla="*/ 45565 h 212832"/>
              <a:gd name="connsiteX2" fmla="*/ 619160 w 619160"/>
              <a:gd name="connsiteY2" fmla="*/ 49163 h 212832"/>
              <a:gd name="connsiteX3" fmla="*/ 535873 w 619160"/>
              <a:gd name="connsiteY3" fmla="*/ 79646 h 212832"/>
              <a:gd name="connsiteX4" fmla="*/ 363715 w 619160"/>
              <a:gd name="connsiteY4" fmla="*/ 173091 h 212832"/>
              <a:gd name="connsiteX5" fmla="*/ 310570 w 619160"/>
              <a:gd name="connsiteY5" fmla="*/ 212832 h 212832"/>
              <a:gd name="connsiteX6" fmla="*/ 217591 w 619160"/>
              <a:gd name="connsiteY6" fmla="*/ 146728 h 212832"/>
              <a:gd name="connsiteX7" fmla="*/ 86554 w 619160"/>
              <a:gd name="connsiteY7" fmla="*/ 79646 h 212832"/>
              <a:gd name="connsiteX8" fmla="*/ 0 w 619160"/>
              <a:gd name="connsiteY8" fmla="*/ 47967 h 212832"/>
              <a:gd name="connsiteX9" fmla="*/ 6561 w 619160"/>
              <a:gd name="connsiteY9" fmla="*/ 45565 h 212832"/>
              <a:gd name="connsiteX10" fmla="*/ 307946 w 619160"/>
              <a:gd name="connsiteY10" fmla="*/ 0 h 21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9160" h="212832">
                <a:moveTo>
                  <a:pt x="307946" y="0"/>
                </a:moveTo>
                <a:cubicBezTo>
                  <a:pt x="412898" y="0"/>
                  <a:pt x="514123" y="15953"/>
                  <a:pt x="609331" y="45565"/>
                </a:cubicBezTo>
                <a:lnTo>
                  <a:pt x="619160" y="49163"/>
                </a:lnTo>
                <a:lnTo>
                  <a:pt x="535873" y="79646"/>
                </a:lnTo>
                <a:cubicBezTo>
                  <a:pt x="475246" y="105289"/>
                  <a:pt x="417634" y="136664"/>
                  <a:pt x="363715" y="173091"/>
                </a:cubicBezTo>
                <a:lnTo>
                  <a:pt x="310570" y="212832"/>
                </a:lnTo>
                <a:lnTo>
                  <a:pt x="217591" y="146728"/>
                </a:lnTo>
                <a:cubicBezTo>
                  <a:pt x="175799" y="121335"/>
                  <a:pt x="132024" y="98878"/>
                  <a:pt x="86554" y="79646"/>
                </a:cubicBezTo>
                <a:lnTo>
                  <a:pt x="0" y="47967"/>
                </a:lnTo>
                <a:lnTo>
                  <a:pt x="6561" y="45565"/>
                </a:lnTo>
                <a:cubicBezTo>
                  <a:pt x="101769" y="15953"/>
                  <a:pt x="202995" y="0"/>
                  <a:pt x="307946" y="0"/>
                </a:cubicBezTo>
                <a:close/>
              </a:path>
            </a:pathLst>
          </a:custGeom>
          <a:solidFill>
            <a:srgbClr val="FBB01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3508268" y="2925986"/>
            <a:ext cx="0" cy="704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120701" y="2925986"/>
            <a:ext cx="3875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4136625" y="2120900"/>
            <a:ext cx="0" cy="15094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4764982" y="2120900"/>
            <a:ext cx="0" cy="15094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393339" y="2925985"/>
            <a:ext cx="0" cy="704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736597" y="2119537"/>
            <a:ext cx="400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2707265" y="2723579"/>
            <a:ext cx="404813" cy="40481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15"/>
          </a:p>
        </p:txBody>
      </p:sp>
      <p:sp>
        <p:nvSpPr>
          <p:cNvPr id="58" name="椭圆 57"/>
          <p:cNvSpPr/>
          <p:nvPr/>
        </p:nvSpPr>
        <p:spPr>
          <a:xfrm>
            <a:off x="3323161" y="1918493"/>
            <a:ext cx="404813" cy="40481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15"/>
          </a:p>
        </p:txBody>
      </p:sp>
      <p:cxnSp>
        <p:nvCxnSpPr>
          <p:cNvPr id="59" name="直接连接符 58"/>
          <p:cNvCxnSpPr/>
          <p:nvPr/>
        </p:nvCxnSpPr>
        <p:spPr>
          <a:xfrm>
            <a:off x="4762716" y="2120900"/>
            <a:ext cx="3994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5161172" y="1918493"/>
            <a:ext cx="404813" cy="40481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15"/>
          </a:p>
        </p:txBody>
      </p:sp>
      <p:sp>
        <p:nvSpPr>
          <p:cNvPr id="61" name="椭圆 60"/>
          <p:cNvSpPr/>
          <p:nvPr/>
        </p:nvSpPr>
        <p:spPr>
          <a:xfrm>
            <a:off x="5780906" y="2723579"/>
            <a:ext cx="404813" cy="40481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15"/>
          </a:p>
        </p:txBody>
      </p:sp>
      <p:cxnSp>
        <p:nvCxnSpPr>
          <p:cNvPr id="62" name="直接连接符 61"/>
          <p:cNvCxnSpPr/>
          <p:nvPr/>
        </p:nvCxnSpPr>
        <p:spPr>
          <a:xfrm>
            <a:off x="5393339" y="2925986"/>
            <a:ext cx="3875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"/>
          <p:cNvSpPr txBox="1">
            <a:spLocks noChangeArrowheads="1"/>
          </p:cNvSpPr>
          <p:nvPr/>
        </p:nvSpPr>
        <p:spPr bwMode="auto">
          <a:xfrm>
            <a:off x="3749040" y="1109980"/>
            <a:ext cx="13811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spAutoFit/>
          </a:bodyPr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电商变现抽成</a:t>
            </a:r>
            <a:endParaRPr lang="zh-CN" altLang="en-US" sz="1600" b="1" spc="7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65" name="TextBox 6"/>
          <p:cNvSpPr txBox="1">
            <a:spLocks noChangeArrowheads="1"/>
          </p:cNvSpPr>
          <p:nvPr/>
        </p:nvSpPr>
        <p:spPr bwMode="auto">
          <a:xfrm>
            <a:off x="1180465" y="1766570"/>
            <a:ext cx="195594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spAutoFit/>
          </a:bodyPr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资源售卖抽成</a:t>
            </a:r>
            <a:endParaRPr lang="zh-CN" altLang="en-US" sz="1600" b="1" spc="7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66" name="TextBox 6"/>
          <p:cNvSpPr txBox="1">
            <a:spLocks noChangeArrowheads="1"/>
          </p:cNvSpPr>
          <p:nvPr/>
        </p:nvSpPr>
        <p:spPr bwMode="auto">
          <a:xfrm>
            <a:off x="1363980" y="2768600"/>
            <a:ext cx="116903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spAutoFit/>
          </a:bodyPr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广告收入</a:t>
            </a:r>
            <a:endParaRPr lang="zh-CN" altLang="en-US" sz="1600" b="1" spc="7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781040" y="1766570"/>
            <a:ext cx="995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打赏抽成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44285" y="2784475"/>
            <a:ext cx="11988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学员费抽成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81" name="直接连接符 80"/>
          <p:cNvCxnSpPr>
            <a:endCxn id="82" idx="4"/>
          </p:cNvCxnSpPr>
          <p:nvPr/>
        </p:nvCxnSpPr>
        <p:spPr>
          <a:xfrm flipV="1">
            <a:off x="4443730" y="1996440"/>
            <a:ext cx="0" cy="1675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4241371" y="1591468"/>
            <a:ext cx="404813" cy="40481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15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93" y="1989772"/>
            <a:ext cx="285750" cy="262255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672" y="2798986"/>
            <a:ext cx="254000" cy="25400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76" y="1973897"/>
            <a:ext cx="294005" cy="294005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40" y="2799080"/>
            <a:ext cx="405765" cy="2209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1645920"/>
            <a:ext cx="295910" cy="295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8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3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8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300"/>
                            </p:stCondLst>
                            <p:childTnLst>
                              <p:par>
                                <p:cTn id="5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800"/>
                            </p:stCondLst>
                            <p:childTnLst>
                              <p:par>
                                <p:cTn id="5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3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800"/>
                            </p:stCondLst>
                            <p:childTnLst>
                              <p:par>
                                <p:cTn id="6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3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8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30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800"/>
                            </p:stCondLst>
                            <p:childTnLst>
                              <p:par>
                                <p:cTn id="83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4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300"/>
                            </p:stCondLst>
                            <p:childTnLst>
                              <p:par>
                                <p:cTn id="8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8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300"/>
                            </p:stCondLst>
                            <p:childTnLst>
                              <p:par>
                                <p:cTn id="97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1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6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610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600"/>
                            </p:stCondLst>
                            <p:childTnLst>
                              <p:par>
                                <p:cTn id="1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13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600"/>
                            </p:stCondLst>
                            <p:childTnLst>
                              <p:par>
                                <p:cTn id="121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84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89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9400"/>
                            </p:stCondLst>
                            <p:childTnLst>
                              <p:par>
                                <p:cTn id="1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4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9900"/>
                            </p:stCondLst>
                            <p:childTnLst>
                              <p:par>
                                <p:cTn id="13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37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400"/>
                            </p:stCondLst>
                            <p:childTnLst>
                              <p:par>
                                <p:cTn id="1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90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1400"/>
                            </p:stCondLst>
                            <p:childTnLst>
                              <p:par>
                                <p:cTn id="1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1900"/>
                            </p:stCondLst>
                            <p:childTnLst>
                              <p:par>
                                <p:cTn id="1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3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3" grpId="0" bldLvl="0" animBg="1"/>
      <p:bldP spid="15" grpId="0" bldLvl="0" animBg="1"/>
      <p:bldP spid="16" grpId="0" bldLvl="0" animBg="1"/>
      <p:bldP spid="17" grpId="0" bldLvl="0" animBg="1"/>
      <p:bldP spid="12" grpId="0" bldLvl="0" animBg="1"/>
      <p:bldP spid="12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57" grpId="0" bldLvl="0" animBg="1"/>
      <p:bldP spid="57" grpId="1" bldLvl="0" animBg="1"/>
      <p:bldP spid="58" grpId="0" bldLvl="0" animBg="1"/>
      <p:bldP spid="58" grpId="1" bldLvl="0" animBg="1"/>
      <p:bldP spid="60" grpId="0" bldLvl="0" animBg="1"/>
      <p:bldP spid="60" grpId="1" bldLvl="0" animBg="1"/>
      <p:bldP spid="61" grpId="0" bldLvl="0" animBg="1"/>
      <p:bldP spid="61" grpId="1" bldLvl="0" animBg="1"/>
      <p:bldP spid="63" grpId="0"/>
      <p:bldP spid="65" grpId="0"/>
      <p:bldP spid="66" grpId="0"/>
      <p:bldP spid="82" grpId="0" bldLvl="0" animBg="1"/>
      <p:bldP spid="82" grpId="1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资源售卖抽成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958975" y="841693"/>
            <a:ext cx="1700530" cy="3872230"/>
            <a:chOff x="3408" y="1341"/>
            <a:chExt cx="2678" cy="6098"/>
          </a:xfrm>
        </p:grpSpPr>
        <p:sp>
          <p:nvSpPr>
            <p:cNvPr id="4" name="文本框 8"/>
            <p:cNvSpPr txBox="1"/>
            <p:nvPr/>
          </p:nvSpPr>
          <p:spPr>
            <a:xfrm>
              <a:off x="3622" y="1341"/>
              <a:ext cx="225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设置试看时间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408" y="2039"/>
              <a:ext cx="2679" cy="5400"/>
              <a:chOff x="5904" y="1867"/>
              <a:chExt cx="3320" cy="6688"/>
            </a:xfrm>
          </p:grpSpPr>
          <p:pic>
            <p:nvPicPr>
              <p:cNvPr id="12" name="图片 11" descr="图片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904" y="1867"/>
                <a:ext cx="3321" cy="668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29" y="2642"/>
                <a:ext cx="2826" cy="50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</p:pic>
          <p:sp>
            <p:nvSpPr>
              <p:cNvPr id="14" name="矩形 13"/>
              <p:cNvSpPr/>
              <p:nvPr/>
            </p:nvSpPr>
            <p:spPr>
              <a:xfrm>
                <a:off x="6487" y="4684"/>
                <a:ext cx="1102" cy="376"/>
              </a:xfrm>
              <a:prstGeom prst="rect">
                <a:avLst/>
              </a:prstGeom>
              <a:noFill/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/>
                <a:endParaRPr lang="zh-CN" altLang="en-US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87325" y="878205"/>
            <a:ext cx="1678305" cy="3799205"/>
            <a:chOff x="240" y="1341"/>
            <a:chExt cx="2643" cy="5983"/>
          </a:xfrm>
        </p:grpSpPr>
        <p:sp>
          <p:nvSpPr>
            <p:cNvPr id="10" name="文本框 8"/>
            <p:cNvSpPr txBox="1"/>
            <p:nvPr/>
          </p:nvSpPr>
          <p:spPr>
            <a:xfrm>
              <a:off x="504" y="1341"/>
              <a:ext cx="211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直播付费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40" y="2016"/>
              <a:ext cx="2643" cy="5308"/>
              <a:chOff x="1347" y="1867"/>
              <a:chExt cx="3274" cy="6574"/>
            </a:xfrm>
          </p:grpSpPr>
          <p:pic>
            <p:nvPicPr>
              <p:cNvPr id="5" name="图片 4" descr="图片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47" y="1867"/>
                <a:ext cx="3275" cy="65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3" y="2637"/>
                <a:ext cx="2777" cy="49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2" name="组合 21"/>
          <p:cNvGrpSpPr/>
          <p:nvPr/>
        </p:nvGrpSpPr>
        <p:grpSpPr>
          <a:xfrm>
            <a:off x="3733165" y="858520"/>
            <a:ext cx="1701165" cy="3838575"/>
            <a:chOff x="6788" y="1341"/>
            <a:chExt cx="2679" cy="6045"/>
          </a:xfrm>
        </p:grpSpPr>
        <p:grpSp>
          <p:nvGrpSpPr>
            <p:cNvPr id="17" name="组合 16"/>
            <p:cNvGrpSpPr/>
            <p:nvPr/>
          </p:nvGrpSpPr>
          <p:grpSpPr>
            <a:xfrm>
              <a:off x="6788" y="1986"/>
              <a:ext cx="2679" cy="5400"/>
              <a:chOff x="10247" y="2369"/>
              <a:chExt cx="2810" cy="5662"/>
            </a:xfrm>
          </p:grpSpPr>
          <p:pic>
            <p:nvPicPr>
              <p:cNvPr id="3" name="图片 2" descr="图片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247" y="2369"/>
                <a:ext cx="2811" cy="56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6" name="图片 15" descr="A04课程专栏（按月付费）-选择月份_看图王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5" y="2997"/>
                <a:ext cx="2397" cy="427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</p:grpSp>
        <p:sp>
          <p:nvSpPr>
            <p:cNvPr id="19" name="文本框 8"/>
            <p:cNvSpPr txBox="1"/>
            <p:nvPr/>
          </p:nvSpPr>
          <p:spPr>
            <a:xfrm>
              <a:off x="7002" y="1341"/>
              <a:ext cx="225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售卖课程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920740" y="1744980"/>
            <a:ext cx="2969260" cy="1744345"/>
            <a:chOff x="9341" y="3433"/>
            <a:chExt cx="4676" cy="2747"/>
          </a:xfrm>
        </p:grpSpPr>
        <p:sp>
          <p:nvSpPr>
            <p:cNvPr id="23" name="文本框 22"/>
            <p:cNvSpPr txBox="1"/>
            <p:nvPr/>
          </p:nvSpPr>
          <p:spPr>
            <a:xfrm>
              <a:off x="10041" y="5310"/>
              <a:ext cx="3347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为企业提供多样化的售卖模式，方便消费者系统学习课程。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 rot="0">
              <a:off x="9341" y="3433"/>
              <a:ext cx="1549" cy="1178"/>
              <a:chOff x="11855" y="2614"/>
              <a:chExt cx="2435" cy="185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2148" y="2614"/>
                <a:ext cx="1850" cy="185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1855" y="3198"/>
                <a:ext cx="2435" cy="6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zh-CN" sz="12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单课购买</a:t>
                </a:r>
                <a:endParaRPr lang="zh-CN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0">
              <a:off x="10991" y="3433"/>
              <a:ext cx="1449" cy="1178"/>
              <a:chOff x="11934" y="2614"/>
              <a:chExt cx="2279" cy="185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2148" y="2614"/>
                <a:ext cx="1850" cy="185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934" y="3225"/>
                <a:ext cx="2279" cy="6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专栏订阅</a:t>
                </a:r>
                <a:endPara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rot="0">
              <a:off x="12541" y="3433"/>
              <a:ext cx="1477" cy="1178"/>
              <a:chOff x="11912" y="2614"/>
              <a:chExt cx="2323" cy="185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2148" y="2614"/>
                <a:ext cx="1850" cy="185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1912" y="3225"/>
                <a:ext cx="2323" cy="6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按月购买</a:t>
                </a:r>
                <a:endPara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6" name="右箭头 5"/>
          <p:cNvSpPr/>
          <p:nvPr/>
        </p:nvSpPr>
        <p:spPr>
          <a:xfrm>
            <a:off x="5530215" y="2613025"/>
            <a:ext cx="652145" cy="32956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" name="组合 51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53" name="组合 52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打赏抽成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193790" y="1340485"/>
            <a:ext cx="1821815" cy="3667125"/>
            <a:chOff x="10762" y="2527"/>
            <a:chExt cx="3810" cy="7665"/>
          </a:xfrm>
        </p:grpSpPr>
        <p:pic>
          <p:nvPicPr>
            <p:cNvPr id="67" name="图片 66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762" y="2527"/>
              <a:ext cx="3810" cy="76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4" y="3421"/>
              <a:ext cx="3266" cy="58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0" name="文本框 1"/>
          <p:cNvSpPr txBox="1"/>
          <p:nvPr/>
        </p:nvSpPr>
        <p:spPr>
          <a:xfrm>
            <a:off x="1038860" y="854710"/>
            <a:ext cx="70186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礼物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定额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打赏 “简单、粗暴、土豪”的定额打赏方式，更加体现直播价值。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491865" y="1340485"/>
            <a:ext cx="1821180" cy="3666490"/>
            <a:chOff x="5102" y="2343"/>
            <a:chExt cx="3192" cy="6423"/>
          </a:xfrm>
        </p:grpSpPr>
        <p:pic>
          <p:nvPicPr>
            <p:cNvPr id="61" name="图片 60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02" y="2343"/>
              <a:ext cx="3192" cy="64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5" y="3088"/>
              <a:ext cx="2699" cy="47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2" name="组合 71"/>
          <p:cNvGrpSpPr/>
          <p:nvPr/>
        </p:nvGrpSpPr>
        <p:grpSpPr>
          <a:xfrm>
            <a:off x="789940" y="1340485"/>
            <a:ext cx="1821180" cy="3666490"/>
            <a:chOff x="13269" y="2082"/>
            <a:chExt cx="3937" cy="7920"/>
          </a:xfrm>
        </p:grpSpPr>
        <p:pic>
          <p:nvPicPr>
            <p:cNvPr id="73" name="图片 72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69" y="2082"/>
              <a:ext cx="3937" cy="79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28" y="3044"/>
              <a:ext cx="3313" cy="5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6" name="矩形 75"/>
          <p:cNvSpPr/>
          <p:nvPr/>
        </p:nvSpPr>
        <p:spPr>
          <a:xfrm>
            <a:off x="3671570" y="3530600"/>
            <a:ext cx="274955" cy="325120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8" name="肘形连接符 77"/>
          <p:cNvCxnSpPr>
            <a:stCxn id="76" idx="1"/>
          </p:cNvCxnSpPr>
          <p:nvPr/>
        </p:nvCxnSpPr>
        <p:spPr>
          <a:xfrm rot="10800000">
            <a:off x="2134870" y="3211830"/>
            <a:ext cx="1536700" cy="481330"/>
          </a:xfrm>
          <a:prstGeom prst="bentConnector3">
            <a:avLst>
              <a:gd name="adj1" fmla="val 49959"/>
            </a:avLst>
          </a:prstGeom>
          <a:ln w="19050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5284470" y="3863340"/>
            <a:ext cx="955675" cy="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" name="组合 51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53" name="组合 52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广告收入</a:t>
              </a:r>
              <a:endParaRPr lang="zh-CN" altLang="zh-CN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0177" name="文本框 1"/>
          <p:cNvSpPr txBox="1"/>
          <p:nvPr/>
        </p:nvSpPr>
        <p:spPr>
          <a:xfrm>
            <a:off x="2788285" y="910590"/>
            <a:ext cx="377952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宋体" panose="02010600030101010101" pitchFamily="2" charset="-122"/>
              </a:rPr>
              <a:t>不同城市，不同广告展示，为平台广告创收。</a:t>
            </a:r>
            <a:endParaRPr lang="zh-CN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8275" y="1450340"/>
            <a:ext cx="1995170" cy="356489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" y="1416685"/>
            <a:ext cx="4600575" cy="363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右箭头 9"/>
          <p:cNvSpPr/>
          <p:nvPr/>
        </p:nvSpPr>
        <p:spPr>
          <a:xfrm>
            <a:off x="5461000" y="2939415"/>
            <a:ext cx="700405" cy="347980"/>
          </a:xfrm>
          <a:prstGeom prst="rightArrow">
            <a:avLst/>
          </a:prstGeom>
          <a:solidFill>
            <a:srgbClr val="178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" name="组合 51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53" name="组合 52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电商变现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5435" y="905828"/>
            <a:ext cx="1830070" cy="3684270"/>
            <a:chOff x="3031" y="2228"/>
            <a:chExt cx="3773" cy="7591"/>
          </a:xfrm>
        </p:grpSpPr>
        <p:pic>
          <p:nvPicPr>
            <p:cNvPr id="24579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31" y="2228"/>
              <a:ext cx="3773" cy="759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3" y="3121"/>
              <a:ext cx="3232" cy="57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组合 12"/>
          <p:cNvGrpSpPr/>
          <p:nvPr/>
        </p:nvGrpSpPr>
        <p:grpSpPr>
          <a:xfrm>
            <a:off x="3185795" y="918528"/>
            <a:ext cx="1830070" cy="3684270"/>
            <a:chOff x="11101" y="2094"/>
            <a:chExt cx="3773" cy="7591"/>
          </a:xfrm>
        </p:grpSpPr>
        <p:pic>
          <p:nvPicPr>
            <p:cNvPr id="10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101" y="2094"/>
              <a:ext cx="3773" cy="759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8" y="2961"/>
              <a:ext cx="3242" cy="57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2122170" y="2167406"/>
            <a:ext cx="1069975" cy="1186514"/>
            <a:chOff x="4972" y="4620"/>
            <a:chExt cx="1948" cy="2160"/>
          </a:xfrm>
        </p:grpSpPr>
        <p:sp>
          <p:nvSpPr>
            <p:cNvPr id="16" name="文本框 15"/>
            <p:cNvSpPr txBox="1"/>
            <p:nvPr/>
          </p:nvSpPr>
          <p:spPr>
            <a:xfrm>
              <a:off x="5017" y="4620"/>
              <a:ext cx="1869" cy="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流量互导</a:t>
              </a:r>
              <a:endParaRPr lang="zh-CN" altLang="en-US" sz="1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972" y="4666"/>
              <a:ext cx="1948" cy="2114"/>
              <a:chOff x="4972" y="4666"/>
              <a:chExt cx="1948" cy="2114"/>
            </a:xfrm>
          </p:grpSpPr>
          <p:pic>
            <p:nvPicPr>
              <p:cNvPr id="15" name="图片 14" descr="关联 (1)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4" y="4666"/>
                <a:ext cx="1906" cy="1906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4972" y="6278"/>
                <a:ext cx="1869" cy="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电商变现</a:t>
                </a:r>
                <a:endParaRPr lang="zh-CN" altLang="en-US" sz="1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568960" y="4697095"/>
            <a:ext cx="13030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【内容平台】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49320" y="4709795"/>
            <a:ext cx="13030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【商城系统】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95265" y="1626235"/>
            <a:ext cx="3310255" cy="189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altLang="zh-CN" sz="13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sz="13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针对传统企业卖货形式单一、转化率低下、客户留存率与忠诚度降低，购买入口深，购买步骤繁琐等问题。</a:t>
            </a:r>
            <a:endParaRPr lang="zh-CN" sz="13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</a:pPr>
            <a:r>
              <a:rPr lang="zh-CN" sz="13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缩短用户转化路径，引入优质的内容为商城导购，实现高效转化，保持高流量，完成内容变现与商品化购物。</a:t>
            </a:r>
            <a:endParaRPr lang="zh-CN" altLang="en-US" sz="13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4226560" y="951230"/>
            <a:ext cx="1803400" cy="3628390"/>
            <a:chOff x="1663" y="2220"/>
            <a:chExt cx="3810" cy="7664"/>
          </a:xfrm>
        </p:grpSpPr>
        <p:pic>
          <p:nvPicPr>
            <p:cNvPr id="10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63" y="2220"/>
              <a:ext cx="3810" cy="76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2" y="3068"/>
              <a:ext cx="3245" cy="57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" name="组合 3"/>
          <p:cNvGrpSpPr/>
          <p:nvPr/>
        </p:nvGrpSpPr>
        <p:grpSpPr>
          <a:xfrm>
            <a:off x="6350635" y="951230"/>
            <a:ext cx="1803400" cy="3628390"/>
            <a:chOff x="6079" y="2220"/>
            <a:chExt cx="3810" cy="7664"/>
          </a:xfrm>
        </p:grpSpPr>
        <p:pic>
          <p:nvPicPr>
            <p:cNvPr id="3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79" y="2220"/>
              <a:ext cx="3810" cy="76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" name="图片 6" descr="8-1学员权益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6" y="3059"/>
              <a:ext cx="3326" cy="5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7" name="文本框 16"/>
          <p:cNvSpPr txBox="1"/>
          <p:nvPr/>
        </p:nvSpPr>
        <p:spPr>
          <a:xfrm>
            <a:off x="775335" y="1561148"/>
            <a:ext cx="297370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提供增值服务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迅速收回资金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有效掌控顾客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提高粉丝忠诚度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关注公众号体验学员身份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推广赚学费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53" name="组合 52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学员抽成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" name="组合 51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53" name="组合 52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区域招商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3880" y="1013460"/>
            <a:ext cx="1008998" cy="3688063"/>
            <a:chOff x="1680" y="1723"/>
            <a:chExt cx="1633" cy="5966"/>
          </a:xfrm>
        </p:grpSpPr>
        <p:sp>
          <p:nvSpPr>
            <p:cNvPr id="4" name="圆角矩形 3"/>
            <p:cNvSpPr/>
            <p:nvPr/>
          </p:nvSpPr>
          <p:spPr>
            <a:xfrm>
              <a:off x="1757" y="1723"/>
              <a:ext cx="1479" cy="555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757" y="2793"/>
              <a:ext cx="1479" cy="555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757" y="3875"/>
              <a:ext cx="1479" cy="555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757" y="4970"/>
              <a:ext cx="1479" cy="555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757" y="6053"/>
              <a:ext cx="1479" cy="555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757" y="7134"/>
              <a:ext cx="1479" cy="555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>
              <a:off x="2059" y="1753"/>
              <a:ext cx="875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0"/>
            <p:cNvSpPr txBox="1"/>
            <p:nvPr/>
          </p:nvSpPr>
          <p:spPr>
            <a:xfrm>
              <a:off x="2059" y="2837"/>
              <a:ext cx="875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省代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1"/>
            <p:cNvSpPr txBox="1"/>
            <p:nvPr/>
          </p:nvSpPr>
          <p:spPr>
            <a:xfrm>
              <a:off x="2059" y="3904"/>
              <a:ext cx="875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市代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2"/>
            <p:cNvSpPr txBox="1"/>
            <p:nvPr/>
          </p:nvSpPr>
          <p:spPr>
            <a:xfrm>
              <a:off x="2059" y="4970"/>
              <a:ext cx="875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区代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3"/>
            <p:cNvSpPr txBox="1"/>
            <p:nvPr/>
          </p:nvSpPr>
          <p:spPr>
            <a:xfrm>
              <a:off x="1680" y="6083"/>
              <a:ext cx="1633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学院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4"/>
            <p:cNvSpPr txBox="1"/>
            <p:nvPr/>
          </p:nvSpPr>
          <p:spPr>
            <a:xfrm>
              <a:off x="1949" y="7148"/>
              <a:ext cx="1094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导师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2496" y="2265"/>
              <a:ext cx="0" cy="51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2496" y="3332"/>
              <a:ext cx="0" cy="51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2496" y="4434"/>
              <a:ext cx="0" cy="51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2496" y="5549"/>
              <a:ext cx="0" cy="4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2496" y="6667"/>
              <a:ext cx="0" cy="4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25" name="组合 31"/>
          <p:cNvGrpSpPr/>
          <p:nvPr/>
        </p:nvGrpSpPr>
        <p:grpSpPr>
          <a:xfrm>
            <a:off x="1724025" y="1068705"/>
            <a:ext cx="1104900" cy="3581166"/>
            <a:chOff x="5437" y="2390"/>
            <a:chExt cx="2098" cy="6788"/>
          </a:xfrm>
        </p:grpSpPr>
        <p:sp>
          <p:nvSpPr>
            <p:cNvPr id="26626" name="文本框 24"/>
            <p:cNvSpPr txBox="1"/>
            <p:nvPr/>
          </p:nvSpPr>
          <p:spPr>
            <a:xfrm>
              <a:off x="5437" y="2390"/>
              <a:ext cx="2098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被抽成比例</a:t>
              </a:r>
              <a:endParaRPr lang="zh-CN" altLang="en-US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6627" name="文本框 26"/>
            <p:cNvSpPr txBox="1"/>
            <p:nvPr/>
          </p:nvSpPr>
          <p:spPr>
            <a:xfrm>
              <a:off x="5942" y="3621"/>
              <a:ext cx="1030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26%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28" name="文本框 27"/>
            <p:cNvSpPr txBox="1"/>
            <p:nvPr/>
          </p:nvSpPr>
          <p:spPr>
            <a:xfrm>
              <a:off x="5941" y="4902"/>
              <a:ext cx="1030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32%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29" name="文本框 28"/>
            <p:cNvSpPr txBox="1"/>
            <p:nvPr/>
          </p:nvSpPr>
          <p:spPr>
            <a:xfrm>
              <a:off x="5942" y="6130"/>
              <a:ext cx="1030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38%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30" name="文本框 29"/>
            <p:cNvSpPr txBox="1"/>
            <p:nvPr/>
          </p:nvSpPr>
          <p:spPr>
            <a:xfrm>
              <a:off x="5912" y="7413"/>
              <a:ext cx="1030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31" name="文本框 30"/>
            <p:cNvSpPr txBox="1"/>
            <p:nvPr/>
          </p:nvSpPr>
          <p:spPr>
            <a:xfrm>
              <a:off x="5971" y="8611"/>
              <a:ext cx="1030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259" name="组合 4"/>
          <p:cNvGrpSpPr/>
          <p:nvPr/>
        </p:nvGrpSpPr>
        <p:grpSpPr>
          <a:xfrm rot="0">
            <a:off x="3206750" y="1183640"/>
            <a:ext cx="5345430" cy="1451733"/>
            <a:chOff x="3224" y="3335"/>
            <a:chExt cx="14164" cy="2287"/>
          </a:xfrm>
        </p:grpSpPr>
        <p:sp>
          <p:nvSpPr>
            <p:cNvPr id="43260" name="文本框 2"/>
            <p:cNvSpPr txBox="1"/>
            <p:nvPr/>
          </p:nvSpPr>
          <p:spPr>
            <a:xfrm>
              <a:off x="3224" y="3335"/>
              <a:ext cx="117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三级行政区域管理</a:t>
              </a:r>
              <a:endParaRPr lang="zh-CN" altLang="en-US" sz="1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261" name="文本框 3"/>
            <p:cNvSpPr txBox="1"/>
            <p:nvPr/>
          </p:nvSpPr>
          <p:spPr>
            <a:xfrm>
              <a:off x="3224" y="4157"/>
              <a:ext cx="14164" cy="14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平台可先通过整合区域资源（如</a:t>
              </a:r>
              <a:r>
                <a:rPr lang="zh-CN" altLang="en-US" sz="14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省代、市代、区代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），从而进一步整合视频资源和导师资源，共同把盘子快速做大，占据市场高点。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4"/>
          <p:cNvGrpSpPr/>
          <p:nvPr/>
        </p:nvGrpSpPr>
        <p:grpSpPr>
          <a:xfrm rot="0">
            <a:off x="3206750" y="3007360"/>
            <a:ext cx="5345430" cy="1372084"/>
            <a:chOff x="3224" y="3335"/>
            <a:chExt cx="14164" cy="2163"/>
          </a:xfrm>
        </p:grpSpPr>
        <p:sp>
          <p:nvSpPr>
            <p:cNvPr id="27" name="文本框 2"/>
            <p:cNvSpPr txBox="1"/>
            <p:nvPr/>
          </p:nvSpPr>
          <p:spPr>
            <a:xfrm>
              <a:off x="3224" y="3335"/>
              <a:ext cx="11132" cy="5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l"/>
              <a:r>
                <a:rPr lang="zh-CN" altLang="en-US" sz="1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动态级差盈利模式</a:t>
              </a:r>
              <a:endParaRPr lang="zh-CN" altLang="en-US" sz="1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8" name="文本框 3"/>
            <p:cNvSpPr txBox="1"/>
            <p:nvPr/>
          </p:nvSpPr>
          <p:spPr>
            <a:xfrm>
              <a:off x="3224" y="4158"/>
              <a:ext cx="14164" cy="13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40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平台可动态范围调整服务商的抽成比例，最大限度保证服务商的收益。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   如图，假设省代被平台抽成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26%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，市代又被省代抽成了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32%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，那么，实际上省代依然可以赚6%的利润差。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cxnSp>
        <p:nvCxnSpPr>
          <p:cNvPr id="37" name="肘形连接符 36"/>
          <p:cNvCxnSpPr>
            <a:stCxn id="4" idx="1"/>
            <a:endCxn id="5" idx="1"/>
          </p:cNvCxnSpPr>
          <p:nvPr/>
        </p:nvCxnSpPr>
        <p:spPr>
          <a:xfrm rot="10800000" flipV="1">
            <a:off x="611505" y="1184910"/>
            <a:ext cx="3175" cy="661670"/>
          </a:xfrm>
          <a:prstGeom prst="bentConnector3">
            <a:avLst>
              <a:gd name="adj1" fmla="val 760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5" idx="3"/>
            <a:endCxn id="7" idx="3"/>
          </p:cNvCxnSpPr>
          <p:nvPr/>
        </p:nvCxnSpPr>
        <p:spPr>
          <a:xfrm>
            <a:off x="1525270" y="1846580"/>
            <a:ext cx="3175" cy="668655"/>
          </a:xfrm>
          <a:prstGeom prst="bentConnector3">
            <a:avLst>
              <a:gd name="adj1" fmla="val 750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7" idx="1"/>
            <a:endCxn id="8" idx="1"/>
          </p:cNvCxnSpPr>
          <p:nvPr/>
        </p:nvCxnSpPr>
        <p:spPr>
          <a:xfrm rot="10800000" flipV="1">
            <a:off x="611505" y="2515235"/>
            <a:ext cx="3175" cy="676910"/>
          </a:xfrm>
          <a:prstGeom prst="bentConnector3">
            <a:avLst>
              <a:gd name="adj1" fmla="val 760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8" idx="3"/>
            <a:endCxn id="15" idx="3"/>
          </p:cNvCxnSpPr>
          <p:nvPr/>
        </p:nvCxnSpPr>
        <p:spPr>
          <a:xfrm>
            <a:off x="1525270" y="3192145"/>
            <a:ext cx="47625" cy="654685"/>
          </a:xfrm>
          <a:prstGeom prst="bentConnector3">
            <a:avLst>
              <a:gd name="adj1" fmla="val 60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15" idx="1"/>
            <a:endCxn id="10" idx="1"/>
          </p:cNvCxnSpPr>
          <p:nvPr/>
        </p:nvCxnSpPr>
        <p:spPr>
          <a:xfrm rot="10800000" flipH="1" flipV="1">
            <a:off x="563245" y="3846830"/>
            <a:ext cx="47625" cy="683260"/>
          </a:xfrm>
          <a:prstGeom prst="bentConnector3">
            <a:avLst>
              <a:gd name="adj1" fmla="val -50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4"/>
          <p:cNvSpPr txBox="1"/>
          <p:nvPr/>
        </p:nvSpPr>
        <p:spPr>
          <a:xfrm>
            <a:off x="610870" y="656590"/>
            <a:ext cx="1104900" cy="299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逐级抽成</a:t>
            </a:r>
            <a:endParaRPr lang="zh-CN" altLang="en-US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" name="组合 51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53" name="组合 52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消费者奖励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24158" y="1112520"/>
            <a:ext cx="342138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defRPr/>
            </a:pPr>
            <a:r>
              <a:rPr lang="zh-CN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消费者奖励，</a:t>
            </a:r>
            <a:r>
              <a:rPr lang="zh-CN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付出即收益</a:t>
            </a:r>
            <a:endParaRPr lang="zh-CN" altLang="zh-CN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55235" y="1747520"/>
            <a:ext cx="3790315" cy="2030095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与传统视频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直播平台不同，微云视加入分销奖励机制。众所周知，最快的推广方式就是社交传播，通过社交奖励机制去刺激用户主动分享，快速覆盖目标人群。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   同时创新融合多种奖励模式，刺激用户分享平台资源，让“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内容付费者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”通过分享也能成为“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内容获益者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”，加速资源传播与增值。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2" name="图片 1" descr="移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" y="1341755"/>
            <a:ext cx="4455795" cy="2605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 rot="0">
            <a:off x="4472093" y="981710"/>
            <a:ext cx="4347672" cy="3751715"/>
            <a:chOff x="6651" y="1377"/>
            <a:chExt cx="8848" cy="7635"/>
          </a:xfrm>
        </p:grpSpPr>
        <p:sp>
          <p:nvSpPr>
            <p:cNvPr id="62" name="文本框 33"/>
            <p:cNvSpPr txBox="1"/>
            <p:nvPr/>
          </p:nvSpPr>
          <p:spPr>
            <a:xfrm>
              <a:off x="6651" y="2276"/>
              <a:ext cx="8848" cy="13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l">
                <a:lnSpc>
                  <a:spcPct val="12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“0~2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级</a:t>
              </a:r>
              <a:r>
                <a:rPr lang="zh-CN" alt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消费者奖励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”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和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“0~2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～级</a:t>
              </a: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股东分红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”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lvl="0" indent="0" algn="l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会员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购买导师视频，各角色获得的分销奖励如下：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文本框 36"/>
            <p:cNvSpPr txBox="1"/>
            <p:nvPr/>
          </p:nvSpPr>
          <p:spPr>
            <a:xfrm>
              <a:off x="7198" y="3433"/>
              <a:ext cx="8008" cy="49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>
                <a:lnSpc>
                  <a:spcPct val="21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1.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会员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E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因为不是学员身份而流失佣金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lvl="0" indent="0">
                <a:lnSpc>
                  <a:spcPct val="21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2.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学员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D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获得二级分销奖励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lvl="0" indent="0">
                <a:lnSpc>
                  <a:spcPct val="21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3.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学员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C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获得一级股东奖励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lvl="0" indent="0">
                <a:lnSpc>
                  <a:spcPct val="21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4.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学员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B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获得二级股东奖励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lvl="0" indent="0">
                <a:lnSpc>
                  <a:spcPct val="21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5.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学员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A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无奖励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lvl="0" indent="0">
                <a:lnSpc>
                  <a:spcPct val="21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  </a:t>
              </a:r>
              <a:r>
                <a:rPr lang="zh-CN" altLang="en-US" sz="12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备注：获得奖励金额后台可自定义</a:t>
              </a:r>
              <a:endParaRPr lang="zh-CN" altLang="en-US" sz="12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6791" y="1808"/>
              <a:ext cx="8544" cy="7204"/>
            </a:xfrm>
            <a:prstGeom prst="round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7721" y="1377"/>
              <a:ext cx="5855" cy="78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消费者奖励和分红奖励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 rot="0">
            <a:off x="1611436" y="824174"/>
            <a:ext cx="1835401" cy="3867841"/>
            <a:chOff x="3090" y="1976"/>
            <a:chExt cx="3735" cy="7870"/>
          </a:xfrm>
        </p:grpSpPr>
        <p:sp>
          <p:nvSpPr>
            <p:cNvPr id="102" name="圆角矩形 101"/>
            <p:cNvSpPr/>
            <p:nvPr/>
          </p:nvSpPr>
          <p:spPr>
            <a:xfrm>
              <a:off x="3419" y="2971"/>
              <a:ext cx="1705" cy="64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000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3419" y="4204"/>
              <a:ext cx="1705" cy="64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000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419" y="5451"/>
              <a:ext cx="1705" cy="64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000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3419" y="6712"/>
              <a:ext cx="1705" cy="640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000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3419" y="9206"/>
              <a:ext cx="1705" cy="640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z="1000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9"/>
            <p:cNvSpPr txBox="1"/>
            <p:nvPr/>
          </p:nvSpPr>
          <p:spPr>
            <a:xfrm>
              <a:off x="3656" y="3005"/>
              <a:ext cx="1261" cy="4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学员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</a:t>
              </a:r>
              <a:endPara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8" name="文本框 10"/>
            <p:cNvSpPr txBox="1"/>
            <p:nvPr/>
          </p:nvSpPr>
          <p:spPr>
            <a:xfrm>
              <a:off x="3692" y="4204"/>
              <a:ext cx="1234" cy="4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学员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B</a:t>
              </a:r>
              <a:endPara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9" name="文本框 11"/>
            <p:cNvSpPr txBox="1"/>
            <p:nvPr/>
          </p:nvSpPr>
          <p:spPr>
            <a:xfrm>
              <a:off x="3692" y="5485"/>
              <a:ext cx="1249" cy="4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学员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C</a:t>
              </a:r>
              <a:endPara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0" name="文本框 12"/>
            <p:cNvSpPr txBox="1"/>
            <p:nvPr/>
          </p:nvSpPr>
          <p:spPr>
            <a:xfrm>
              <a:off x="3676" y="6712"/>
              <a:ext cx="1282" cy="4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学员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</a:t>
              </a:r>
              <a:endPara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3405" y="7965"/>
              <a:ext cx="1705" cy="640"/>
              <a:chOff x="2796" y="7908"/>
              <a:chExt cx="1705" cy="640"/>
            </a:xfrm>
          </p:grpSpPr>
          <p:sp>
            <p:nvSpPr>
              <p:cNvPr id="112" name="圆角矩形 111"/>
              <p:cNvSpPr/>
              <p:nvPr/>
            </p:nvSpPr>
            <p:spPr>
              <a:xfrm>
                <a:off x="2796" y="7908"/>
                <a:ext cx="1705" cy="64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 fontAlgn="base"/>
                <a:endParaRPr lang="zh-CN" altLang="en-US" sz="1000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文本框 13"/>
              <p:cNvSpPr txBox="1"/>
              <p:nvPr/>
            </p:nvSpPr>
            <p:spPr>
              <a:xfrm>
                <a:off x="3056" y="7934"/>
                <a:ext cx="1214" cy="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indent="0"/>
                <a:r>
                  <a:rPr lang="zh-CN" altLang="en-US" sz="1000" b="1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会员</a:t>
                </a:r>
                <a:r>
                  <a:rPr lang="en-US" altLang="zh-CN" sz="1000" b="1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E</a:t>
                </a:r>
                <a:endParaRPr lang="en-US" altLang="zh-CN" sz="1000" b="1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114" name="文本框 14"/>
            <p:cNvSpPr txBox="1"/>
            <p:nvPr/>
          </p:nvSpPr>
          <p:spPr>
            <a:xfrm>
              <a:off x="3768" y="9223"/>
              <a:ext cx="1008" cy="4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/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会员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5" name="直接箭头连接符 114"/>
            <p:cNvCxnSpPr/>
            <p:nvPr/>
          </p:nvCxnSpPr>
          <p:spPr>
            <a:xfrm>
              <a:off x="4249" y="3640"/>
              <a:ext cx="15" cy="53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endCxn id="109" idx="0"/>
            </p:cNvCxnSpPr>
            <p:nvPr/>
          </p:nvCxnSpPr>
          <p:spPr>
            <a:xfrm>
              <a:off x="4310" y="4858"/>
              <a:ext cx="8" cy="62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 flipH="1">
              <a:off x="4289" y="6091"/>
              <a:ext cx="20" cy="62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/>
            <p:nvPr/>
          </p:nvCxnSpPr>
          <p:spPr>
            <a:xfrm>
              <a:off x="4296" y="7328"/>
              <a:ext cx="1" cy="6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13" idx="2"/>
              <a:endCxn id="114" idx="0"/>
            </p:cNvCxnSpPr>
            <p:nvPr/>
          </p:nvCxnSpPr>
          <p:spPr>
            <a:xfrm flipH="1">
              <a:off x="4272" y="8489"/>
              <a:ext cx="1" cy="73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119"/>
            <p:cNvSpPr txBox="1"/>
            <p:nvPr/>
          </p:nvSpPr>
          <p:spPr>
            <a:xfrm>
              <a:off x="5213" y="7991"/>
              <a:ext cx="928" cy="9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一级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5201" y="6752"/>
              <a:ext cx="928" cy="9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二级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5743" y="5484"/>
              <a:ext cx="1082" cy="5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12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三级</a:t>
              </a:r>
              <a:endParaRPr lang="zh-CN" altLang="en-US" sz="12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090" y="1976"/>
              <a:ext cx="2334" cy="7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20000"/>
                </a:lnSpc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推广关系链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394335" y="2836401"/>
            <a:ext cx="3828763" cy="1865630"/>
            <a:chOff x="675" y="6091"/>
            <a:chExt cx="7792" cy="3796"/>
          </a:xfrm>
        </p:grpSpPr>
        <p:grpSp>
          <p:nvGrpSpPr>
            <p:cNvPr id="100" name="组合 99"/>
            <p:cNvGrpSpPr/>
            <p:nvPr/>
          </p:nvGrpSpPr>
          <p:grpSpPr>
            <a:xfrm>
              <a:off x="675" y="6091"/>
              <a:ext cx="7792" cy="3796"/>
              <a:chOff x="675" y="6091"/>
              <a:chExt cx="7792" cy="379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762" y="6712"/>
                <a:ext cx="1705" cy="640"/>
                <a:chOff x="2810" y="7904"/>
                <a:chExt cx="1705" cy="640"/>
              </a:xfrm>
            </p:grpSpPr>
            <p:sp>
              <p:nvSpPr>
                <p:cNvPr id="22" name="圆角矩形 21"/>
                <p:cNvSpPr/>
                <p:nvPr/>
              </p:nvSpPr>
              <p:spPr>
                <a:xfrm>
                  <a:off x="2810" y="7904"/>
                  <a:ext cx="1705" cy="640"/>
                </a:xfrm>
                <a:prstGeom prst="roundRect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 fontAlgn="base"/>
                  <a:endParaRPr lang="zh-CN" altLang="en-US" sz="1000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文本框 13"/>
                <p:cNvSpPr txBox="1"/>
                <p:nvPr/>
              </p:nvSpPr>
              <p:spPr>
                <a:xfrm>
                  <a:off x="3144" y="7921"/>
                  <a:ext cx="1008" cy="49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pPr lvl="0" indent="0"/>
                  <a:r>
                    <a: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会员</a:t>
                  </a:r>
                  <a:endPara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6762" y="8020"/>
                <a:ext cx="1705" cy="640"/>
                <a:chOff x="2810" y="7904"/>
                <a:chExt cx="1705" cy="640"/>
              </a:xfrm>
            </p:grpSpPr>
            <p:sp>
              <p:nvSpPr>
                <p:cNvPr id="26" name="圆角矩形 25"/>
                <p:cNvSpPr/>
                <p:nvPr/>
              </p:nvSpPr>
              <p:spPr>
                <a:xfrm>
                  <a:off x="2810" y="7904"/>
                  <a:ext cx="1705" cy="640"/>
                </a:xfrm>
                <a:prstGeom prst="roundRect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 fontAlgn="base"/>
                  <a:endParaRPr lang="zh-CN" altLang="en-US" sz="1000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文本框 13"/>
                <p:cNvSpPr txBox="1"/>
                <p:nvPr/>
              </p:nvSpPr>
              <p:spPr>
                <a:xfrm>
                  <a:off x="3144" y="7921"/>
                  <a:ext cx="1008" cy="49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pPr lvl="0" indent="0" algn="l"/>
                  <a:r>
                    <a: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rPr>
                    <a:t>会员</a:t>
                  </a:r>
                  <a:endPara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62" y="9247"/>
                <a:ext cx="1705" cy="640"/>
                <a:chOff x="2810" y="7904"/>
                <a:chExt cx="1705" cy="640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>
                  <a:off x="2810" y="7904"/>
                  <a:ext cx="1705" cy="640"/>
                </a:xfrm>
                <a:prstGeom prst="roundRect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 fontAlgn="base"/>
                  <a:endParaRPr lang="zh-CN" altLang="en-US" sz="1000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文本框 13"/>
                <p:cNvSpPr txBox="1"/>
                <p:nvPr/>
              </p:nvSpPr>
              <p:spPr>
                <a:xfrm>
                  <a:off x="3144" y="7921"/>
                  <a:ext cx="1008" cy="49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pPr lvl="0" indent="0" algn="l"/>
                  <a:r>
                    <a: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rPr>
                    <a:t>会员</a:t>
                  </a:r>
                  <a:endParaRPr lang="zh-CN" altLang="en-US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endParaRPr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>
                <a:off x="675" y="6119"/>
                <a:ext cx="3684" cy="3734"/>
                <a:chOff x="675" y="6119"/>
                <a:chExt cx="3684" cy="3734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675" y="6678"/>
                  <a:ext cx="1705" cy="640"/>
                  <a:chOff x="2810" y="7904"/>
                  <a:chExt cx="1705" cy="640"/>
                </a:xfrm>
              </p:grpSpPr>
              <p:sp>
                <p:nvSpPr>
                  <p:cNvPr id="42" name="圆角矩形 41"/>
                  <p:cNvSpPr/>
                  <p:nvPr/>
                </p:nvSpPr>
                <p:spPr>
                  <a:xfrm>
                    <a:off x="2810" y="7904"/>
                    <a:ext cx="1705" cy="64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 fontAlgn="base"/>
                    <a:endParaRPr lang="zh-CN" altLang="en-US" sz="1000" strike="noStrike" noProof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3" name="文本框 13"/>
                  <p:cNvSpPr txBox="1"/>
                  <p:nvPr/>
                </p:nvSpPr>
                <p:spPr>
                  <a:xfrm>
                    <a:off x="3130" y="7977"/>
                    <a:ext cx="1008" cy="49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p>
                    <a:pPr lvl="0" indent="0" algn="l"/>
                    <a:r>
                      <a:rPr lang="zh-CN" altLang="en-US" sz="10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会员</a:t>
                    </a:r>
                    <a:endPara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</p:grpSp>
            <p:grpSp>
              <p:nvGrpSpPr>
                <p:cNvPr id="44" name="组合 43"/>
                <p:cNvGrpSpPr/>
                <p:nvPr/>
              </p:nvGrpSpPr>
              <p:grpSpPr>
                <a:xfrm>
                  <a:off x="675" y="7986"/>
                  <a:ext cx="1705" cy="640"/>
                  <a:chOff x="2810" y="7904"/>
                  <a:chExt cx="1705" cy="640"/>
                </a:xfrm>
              </p:grpSpPr>
              <p:sp>
                <p:nvSpPr>
                  <p:cNvPr id="45" name="圆角矩形 44"/>
                  <p:cNvSpPr/>
                  <p:nvPr/>
                </p:nvSpPr>
                <p:spPr>
                  <a:xfrm>
                    <a:off x="2810" y="7904"/>
                    <a:ext cx="1705" cy="64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 fontAlgn="base"/>
                    <a:endParaRPr lang="zh-CN" altLang="en-US" sz="1000" strike="noStrike" noProof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文本框 13"/>
                  <p:cNvSpPr txBox="1"/>
                  <p:nvPr/>
                </p:nvSpPr>
                <p:spPr>
                  <a:xfrm>
                    <a:off x="3130" y="7977"/>
                    <a:ext cx="1008" cy="49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p>
                    <a:pPr lvl="0" indent="0" algn="l"/>
                    <a:r>
                      <a:rPr lang="zh-CN" altLang="en-US" sz="10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会员</a:t>
                    </a:r>
                    <a:endPara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</p:grpSp>
            <p:grpSp>
              <p:nvGrpSpPr>
                <p:cNvPr id="47" name="组合 46"/>
                <p:cNvGrpSpPr/>
                <p:nvPr/>
              </p:nvGrpSpPr>
              <p:grpSpPr>
                <a:xfrm>
                  <a:off x="675" y="9213"/>
                  <a:ext cx="1705" cy="640"/>
                  <a:chOff x="2810" y="7904"/>
                  <a:chExt cx="1705" cy="640"/>
                </a:xfrm>
              </p:grpSpPr>
              <p:sp>
                <p:nvSpPr>
                  <p:cNvPr id="48" name="圆角矩形 47"/>
                  <p:cNvSpPr/>
                  <p:nvPr/>
                </p:nvSpPr>
                <p:spPr>
                  <a:xfrm>
                    <a:off x="2810" y="7904"/>
                    <a:ext cx="1705" cy="64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 fontAlgn="base"/>
                    <a:endParaRPr lang="zh-CN" altLang="en-US" sz="1000" strike="noStrike" noProof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9" name="文本框 13"/>
                  <p:cNvSpPr txBox="1"/>
                  <p:nvPr/>
                </p:nvSpPr>
                <p:spPr>
                  <a:xfrm>
                    <a:off x="3130" y="7977"/>
                    <a:ext cx="1008" cy="49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p>
                    <a:pPr lvl="0" indent="0" algn="l"/>
                    <a:r>
                      <a:rPr lang="zh-CN" altLang="en-US" sz="10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会员</a:t>
                    </a:r>
                    <a:endParaRPr lang="zh-CN" altLang="en-US" sz="10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</p:grpSp>
            <p:cxnSp>
              <p:nvCxnSpPr>
                <p:cNvPr id="53" name="直接箭头连接符 52"/>
                <p:cNvCxnSpPr/>
                <p:nvPr/>
              </p:nvCxnSpPr>
              <p:spPr>
                <a:xfrm flipH="1">
                  <a:off x="1459" y="8659"/>
                  <a:ext cx="14" cy="531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箭头连接符 53"/>
                <p:cNvCxnSpPr>
                  <a:endCxn id="46" idx="0"/>
                </p:cNvCxnSpPr>
                <p:nvPr/>
              </p:nvCxnSpPr>
              <p:spPr>
                <a:xfrm flipH="1">
                  <a:off x="1499" y="7462"/>
                  <a:ext cx="1" cy="603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肘形连接符 62"/>
                <p:cNvCxnSpPr/>
                <p:nvPr/>
              </p:nvCxnSpPr>
              <p:spPr>
                <a:xfrm rot="5400000">
                  <a:off x="2613" y="4977"/>
                  <a:ext cx="604" cy="2888"/>
                </a:xfrm>
                <a:prstGeom prst="bentConnector3">
                  <a:avLst>
                    <a:gd name="adj1" fmla="val 50000"/>
                  </a:avLst>
                </a:prstGeom>
                <a:ln w="12700" cmpd="sng">
                  <a:solidFill>
                    <a:srgbClr val="FFFFFF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肘形连接符 98"/>
              <p:cNvCxnSpPr/>
              <p:nvPr/>
            </p:nvCxnSpPr>
            <p:spPr>
              <a:xfrm rot="5400000" flipV="1">
                <a:off x="5625" y="4810"/>
                <a:ext cx="638" cy="3199"/>
              </a:xfrm>
              <a:prstGeom prst="bentConnector3">
                <a:avLst>
                  <a:gd name="adj1" fmla="val 49922"/>
                </a:avLst>
              </a:prstGeom>
              <a:ln w="12700" cmpd="sng">
                <a:solidFill>
                  <a:srgbClr val="FFFFFF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8" name="直接箭头连接符 127"/>
            <p:cNvCxnSpPr/>
            <p:nvPr/>
          </p:nvCxnSpPr>
          <p:spPr>
            <a:xfrm>
              <a:off x="7602" y="7393"/>
              <a:ext cx="22" cy="61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/>
            <p:cNvCxnSpPr/>
            <p:nvPr/>
          </p:nvCxnSpPr>
          <p:spPr>
            <a:xfrm>
              <a:off x="7582" y="8608"/>
              <a:ext cx="22" cy="61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/>
          <p:cNvGrpSpPr/>
          <p:nvPr/>
        </p:nvGrpSpPr>
        <p:grpSpPr>
          <a:xfrm>
            <a:off x="2883535" y="1352550"/>
            <a:ext cx="1454173" cy="1473456"/>
            <a:chOff x="5255" y="3046"/>
            <a:chExt cx="2959" cy="2998"/>
          </a:xfrm>
        </p:grpSpPr>
        <p:sp>
          <p:nvSpPr>
            <p:cNvPr id="133" name="文本框 132"/>
            <p:cNvSpPr txBox="1"/>
            <p:nvPr/>
          </p:nvSpPr>
          <p:spPr>
            <a:xfrm>
              <a:off x="6105" y="5483"/>
              <a:ext cx="2109" cy="5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、一级股东</a:t>
              </a:r>
              <a:endParaRPr lang="zh-CN" altLang="en-US" sz="12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255" y="3046"/>
              <a:ext cx="2396" cy="5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三级股东</a:t>
              </a:r>
              <a:endParaRPr lang="zh-CN" altLang="en-US" sz="12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5255" y="4136"/>
              <a:ext cx="2396" cy="5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12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二级股东</a:t>
              </a:r>
              <a:endParaRPr lang="zh-CN" altLang="en-US" sz="12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消费者奖励</a:t>
              </a:r>
              <a:r>
                <a:rPr lang="en-US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举例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" name="组合 51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2" name="组合 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绩效奖励</a:t>
              </a:r>
              <a:endParaRPr lang="zh-CN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4100" y="1082040"/>
            <a:ext cx="6988175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    </a:t>
            </a:r>
            <a:r>
              <a:rPr lang="zh-CN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绩效奖励是指平台运营者在卖出的课程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课时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打卡学堂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付费问答等</a:t>
            </a:r>
            <a:r>
              <a:rPr lang="zh-CN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，从中抽出一定比例的利润作为奖励放入奖金池，累积到一定时间后再按规则分红给股东奖励模式。</a:t>
            </a:r>
            <a:endParaRPr lang="zh-CN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270" y="2522220"/>
            <a:ext cx="242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销售额</a:t>
            </a:r>
            <a:endParaRPr lang="zh-CN" altLang="en-US" sz="36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83910" y="2522220"/>
            <a:ext cx="242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推广分值</a:t>
            </a:r>
            <a:endParaRPr lang="zh-CN" altLang="en-US" sz="36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23615" y="1992630"/>
            <a:ext cx="1888490" cy="1889125"/>
            <a:chOff x="6326" y="2597"/>
            <a:chExt cx="6491" cy="6491"/>
          </a:xfrm>
        </p:grpSpPr>
        <p:sp>
          <p:nvSpPr>
            <p:cNvPr id="8" name="椭圆 7"/>
            <p:cNvSpPr/>
            <p:nvPr/>
          </p:nvSpPr>
          <p:spPr>
            <a:xfrm>
              <a:off x="6326" y="2597"/>
              <a:ext cx="6491" cy="6491"/>
            </a:xfrm>
            <a:prstGeom prst="ellipse">
              <a:avLst/>
            </a:prstGeom>
            <a:noFill/>
            <a:ln w="2222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7191" y="3462"/>
              <a:ext cx="4761" cy="4761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150" y="4416"/>
              <a:ext cx="2843" cy="2843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18" y="4736"/>
              <a:ext cx="2908" cy="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sz="1800" b="1" spc="3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奖励模式</a:t>
              </a:r>
              <a:endParaRPr lang="zh-CN" sz="1800" b="1" spc="3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244" y="5592"/>
              <a:ext cx="503" cy="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462" y="5592"/>
              <a:ext cx="503" cy="5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49905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内容付费场景</a:t>
              </a:r>
              <a:endPara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30568" y="2895600"/>
            <a:ext cx="2598420" cy="930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21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16年5月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得到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推出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付费专栏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1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李笑来《通往财富自由之路》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85" y="977900"/>
            <a:ext cx="2267585" cy="191897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521335" y="4011685"/>
            <a:ext cx="3093204" cy="613410"/>
            <a:chOff x="425" y="6178"/>
            <a:chExt cx="4871" cy="966"/>
          </a:xfrm>
        </p:grpSpPr>
        <p:grpSp>
          <p:nvGrpSpPr>
            <p:cNvPr id="15" name="组合 14"/>
            <p:cNvGrpSpPr/>
            <p:nvPr/>
          </p:nvGrpSpPr>
          <p:grpSpPr>
            <a:xfrm>
              <a:off x="2379" y="6178"/>
              <a:ext cx="1019" cy="966"/>
              <a:chOff x="10013" y="5226"/>
              <a:chExt cx="2822" cy="2672"/>
            </a:xfrm>
          </p:grpSpPr>
          <p:sp>
            <p:nvSpPr>
              <p:cNvPr id="44" name="Oval 18"/>
              <p:cNvSpPr>
                <a:spLocks noChangeArrowheads="1"/>
              </p:cNvSpPr>
              <p:nvPr/>
            </p:nvSpPr>
            <p:spPr bwMode="auto">
              <a:xfrm>
                <a:off x="10090" y="5226"/>
                <a:ext cx="2668" cy="2672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endParaRPr lang="zh-CN" altLang="zh-CN" sz="10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3" name="矩形 62"/>
              <p:cNvSpPr>
                <a:spLocks noChangeArrowheads="1"/>
              </p:cNvSpPr>
              <p:nvPr/>
            </p:nvSpPr>
            <p:spPr bwMode="auto">
              <a:xfrm>
                <a:off x="10013" y="5871"/>
                <a:ext cx="2822" cy="1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12W</a:t>
                </a:r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人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ctr"/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订阅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25" y="6179"/>
              <a:ext cx="965" cy="964"/>
              <a:chOff x="13686" y="5335"/>
              <a:chExt cx="2672" cy="2668"/>
            </a:xfrm>
          </p:grpSpPr>
          <p:sp>
            <p:nvSpPr>
              <p:cNvPr id="46" name="Oval 20"/>
              <p:cNvSpPr>
                <a:spLocks noChangeArrowheads="1"/>
              </p:cNvSpPr>
              <p:nvPr/>
            </p:nvSpPr>
            <p:spPr bwMode="auto">
              <a:xfrm>
                <a:off x="13686" y="5335"/>
                <a:ext cx="2672" cy="2668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endParaRPr lang="zh-CN" altLang="zh-CN" sz="12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3" name="矩形 12"/>
              <p:cNvSpPr>
                <a:spLocks noChangeArrowheads="1"/>
              </p:cNvSpPr>
              <p:nvPr/>
            </p:nvSpPr>
            <p:spPr bwMode="auto">
              <a:xfrm>
                <a:off x="13714" y="5978"/>
                <a:ext cx="2617" cy="1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199</a:t>
                </a:r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元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ctr"/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价格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509" y="6411"/>
              <a:ext cx="751" cy="362"/>
              <a:chOff x="12633" y="5520"/>
              <a:chExt cx="1670" cy="804"/>
            </a:xfrm>
          </p:grpSpPr>
          <p:cxnSp>
            <p:nvCxnSpPr>
              <p:cNvPr id="23" name="直接箭头连接符 22"/>
              <p:cNvCxnSpPr/>
              <p:nvPr/>
            </p:nvCxnSpPr>
            <p:spPr>
              <a:xfrm>
                <a:off x="12701" y="6219"/>
                <a:ext cx="1515" cy="1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2633" y="5520"/>
                <a:ext cx="1670" cy="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90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超过</a:t>
                </a:r>
                <a:endParaRPr lang="zh-CN" altLang="en-US" sz="9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376" y="6290"/>
              <a:ext cx="1920" cy="725"/>
              <a:chOff x="14722" y="5559"/>
              <a:chExt cx="4272" cy="1613"/>
            </a:xfrm>
          </p:grpSpPr>
          <p:pic>
            <p:nvPicPr>
              <p:cNvPr id="5" name="图片 4" descr="约等于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22" y="5560"/>
                <a:ext cx="1407" cy="1407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677" y="5559"/>
                <a:ext cx="3317" cy="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 b="1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2338w</a:t>
                </a:r>
                <a:r>
                  <a:rPr lang="zh-CN" altLang="en-US" sz="1200" b="1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元</a:t>
                </a:r>
                <a:endParaRPr lang="zh-CN" altLang="en-US" sz="12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 b="1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以上</a:t>
                </a:r>
                <a:endParaRPr lang="zh-CN" altLang="en-US" sz="12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190" y="979170"/>
            <a:ext cx="4331970" cy="191643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98340" y="3423920"/>
            <a:ext cx="42176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2018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年，喜马拉雅第三届123狂欢节截止到4日凌晨以</a:t>
            </a:r>
            <a:r>
              <a:rPr lang="zh-CN" altLang="en-US" sz="1400" b="1">
                <a:solidFill>
                  <a:srgbClr val="FBB0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4.35亿元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收官，将内容消费推到了新高度。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74390" y="1618298"/>
            <a:ext cx="855980" cy="638175"/>
            <a:chOff x="5374" y="2737"/>
            <a:chExt cx="1348" cy="1005"/>
          </a:xfrm>
        </p:grpSpPr>
        <p:sp>
          <p:nvSpPr>
            <p:cNvPr id="17" name="虚尾箭头 16"/>
            <p:cNvSpPr/>
            <p:nvPr/>
          </p:nvSpPr>
          <p:spPr>
            <a:xfrm>
              <a:off x="5374" y="2737"/>
              <a:ext cx="1348" cy="628"/>
            </a:xfrm>
            <a:prstGeom prst="stripedRightArrow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63" y="3308"/>
              <a:ext cx="96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升级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65008" y="830580"/>
            <a:ext cx="5166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产生的区块链积分奖励存入奖金池，用于奖励粉丝利用积分兑换成零钱，激励粉丝积极获取积分，调整奖金发放比例也可以同步提升积分价值。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70890" y="1693193"/>
            <a:ext cx="7327900" cy="3037713"/>
            <a:chOff x="2332" y="3714"/>
            <a:chExt cx="14834" cy="6149"/>
          </a:xfrm>
        </p:grpSpPr>
        <p:sp>
          <p:nvSpPr>
            <p:cNvPr id="6" name="文本框 5"/>
            <p:cNvSpPr txBox="1"/>
            <p:nvPr/>
          </p:nvSpPr>
          <p:spPr>
            <a:xfrm>
              <a:off x="2332" y="6993"/>
              <a:ext cx="2694" cy="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区块链积分奖励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rot="0">
              <a:off x="2990" y="5387"/>
              <a:ext cx="1418" cy="1418"/>
              <a:chOff x="2325" y="4958"/>
              <a:chExt cx="1440" cy="1440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2325" y="4958"/>
                <a:ext cx="1440" cy="144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图片 16" descr="区块链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541" y="5174"/>
                <a:ext cx="1009" cy="1009"/>
              </a:xfrm>
              <a:prstGeom prst="rect">
                <a:avLst/>
              </a:prstGeom>
            </p:spPr>
          </p:pic>
        </p:grpSp>
        <p:sp>
          <p:nvSpPr>
            <p:cNvPr id="20" name="文本框 19"/>
            <p:cNvSpPr txBox="1"/>
            <p:nvPr/>
          </p:nvSpPr>
          <p:spPr>
            <a:xfrm>
              <a:off x="7027" y="6993"/>
              <a:ext cx="1930" cy="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奖金池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7302" y="5388"/>
              <a:ext cx="1418" cy="1418"/>
              <a:chOff x="6630" y="4959"/>
              <a:chExt cx="1440" cy="1440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6630" y="4959"/>
                <a:ext cx="1440" cy="144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图片 22" descr="奖金计算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5" y="5234"/>
                <a:ext cx="891" cy="891"/>
              </a:xfrm>
              <a:prstGeom prst="rect">
                <a:avLst/>
              </a:prstGeom>
            </p:spPr>
          </p:pic>
        </p:grpSp>
        <p:grpSp>
          <p:nvGrpSpPr>
            <p:cNvPr id="24" name="组合 23"/>
            <p:cNvGrpSpPr/>
            <p:nvPr/>
          </p:nvGrpSpPr>
          <p:grpSpPr>
            <a:xfrm rot="0">
              <a:off x="11090" y="5389"/>
              <a:ext cx="1418" cy="1418"/>
              <a:chOff x="10507" y="4960"/>
              <a:chExt cx="1440" cy="144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10507" y="4960"/>
                <a:ext cx="1440" cy="144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" name="图片 25" descr="兑换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8" y="5161"/>
                <a:ext cx="1038" cy="1038"/>
              </a:xfrm>
              <a:prstGeom prst="rect">
                <a:avLst/>
              </a:prstGeom>
            </p:spPr>
          </p:pic>
        </p:grpSp>
        <p:grpSp>
          <p:nvGrpSpPr>
            <p:cNvPr id="40" name="组合 39"/>
            <p:cNvGrpSpPr/>
            <p:nvPr/>
          </p:nvGrpSpPr>
          <p:grpSpPr>
            <a:xfrm rot="0">
              <a:off x="5117" y="3714"/>
              <a:ext cx="1418" cy="1418"/>
              <a:chOff x="10507" y="4960"/>
              <a:chExt cx="1440" cy="1440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10507" y="4960"/>
                <a:ext cx="1440" cy="1440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43" name="图片 42" descr="兑换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8" y="5161"/>
                <a:ext cx="1038" cy="1038"/>
              </a:xfrm>
              <a:prstGeom prst="rect">
                <a:avLst/>
              </a:prstGeom>
            </p:spPr>
          </p:pic>
        </p:grpSp>
        <p:cxnSp>
          <p:nvCxnSpPr>
            <p:cNvPr id="48" name="肘形连接符 47"/>
            <p:cNvCxnSpPr/>
            <p:nvPr/>
          </p:nvCxnSpPr>
          <p:spPr>
            <a:xfrm rot="16200000">
              <a:off x="3879" y="4150"/>
              <a:ext cx="1056" cy="1419"/>
            </a:xfrm>
            <a:prstGeom prst="bentConnector2">
              <a:avLst/>
            </a:prstGeom>
            <a:ln w="12700" cmpd="sng">
              <a:solidFill>
                <a:schemeClr val="bg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连接符 48"/>
            <p:cNvCxnSpPr/>
            <p:nvPr/>
          </p:nvCxnSpPr>
          <p:spPr>
            <a:xfrm>
              <a:off x="6535" y="4364"/>
              <a:ext cx="1476" cy="1024"/>
            </a:xfrm>
            <a:prstGeom prst="bentConnector2">
              <a:avLst/>
            </a:prstGeom>
            <a:ln w="12700" cmpd="sng">
              <a:solidFill>
                <a:schemeClr val="bg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4606" y="5243"/>
              <a:ext cx="2440" cy="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完成奖励配置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04" y="3849"/>
              <a:ext cx="1272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配置</a:t>
              </a:r>
              <a:endParaRPr lang="zh-CN" altLang="en-US" sz="1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806" y="3849"/>
              <a:ext cx="1506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自动生成</a:t>
              </a:r>
              <a:endParaRPr lang="zh-CN" altLang="en-US" sz="1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54" name="直接箭头连接符 53"/>
            <p:cNvCxnSpPr/>
            <p:nvPr/>
          </p:nvCxnSpPr>
          <p:spPr>
            <a:xfrm>
              <a:off x="8720" y="6097"/>
              <a:ext cx="2370" cy="1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9135" y="5563"/>
              <a:ext cx="1540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平台创建</a:t>
              </a:r>
              <a:endParaRPr lang="zh-CN" altLang="en-US" sz="1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4726" y="6993"/>
              <a:ext cx="2440" cy="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零钱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2768" y="6322"/>
              <a:ext cx="2051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转换</a:t>
              </a:r>
              <a:endParaRPr lang="zh-CN" altLang="en-US" sz="1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 rot="0">
              <a:off x="15238" y="5387"/>
              <a:ext cx="1418" cy="1418"/>
              <a:chOff x="14765" y="6134"/>
              <a:chExt cx="1440" cy="1440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4765" y="6134"/>
                <a:ext cx="1440" cy="1440"/>
              </a:xfrm>
              <a:prstGeom prst="roundRect">
                <a:avLst/>
              </a:prstGeom>
              <a:solidFill>
                <a:schemeClr val="bg1"/>
              </a:solidFill>
              <a:ln w="12700" cmpd="sng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63" name="图片 62" descr="钱 0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28" y="6297"/>
                <a:ext cx="1114" cy="1114"/>
              </a:xfrm>
              <a:prstGeom prst="rect">
                <a:avLst/>
              </a:prstGeom>
            </p:spPr>
          </p:pic>
        </p:grpSp>
        <p:sp>
          <p:nvSpPr>
            <p:cNvPr id="64" name="文本框 63"/>
            <p:cNvSpPr txBox="1"/>
            <p:nvPr/>
          </p:nvSpPr>
          <p:spPr>
            <a:xfrm>
              <a:off x="4459" y="8277"/>
              <a:ext cx="7071" cy="15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奖金池</a:t>
              </a:r>
              <a:r>
                <a:rPr lang="en-US" altLang="zh-CN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=</a:t>
              </a:r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所有奖励累加</a:t>
              </a:r>
              <a:r>
                <a:rPr lang="en-US" altLang="zh-CN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-</a:t>
              </a:r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已兑换额度</a:t>
              </a:r>
              <a:endParaRPr lang="zh-CN" altLang="en-US" sz="1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积分流通发行量</a:t>
              </a:r>
              <a:r>
                <a:rPr lang="en-US" altLang="zh-CN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=</a:t>
              </a:r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所有的发放粉丝积分总和</a:t>
              </a:r>
              <a:r>
                <a:rPr lang="en-US" altLang="zh-CN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-</a:t>
              </a:r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已兑换积分</a:t>
              </a:r>
              <a:endParaRPr lang="zh-CN" altLang="en-US" sz="1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积分价值</a:t>
              </a:r>
              <a:r>
                <a:rPr lang="en-US" altLang="zh-CN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=</a:t>
              </a:r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奖金池</a:t>
              </a:r>
              <a:r>
                <a:rPr lang="en-US" altLang="zh-CN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/</a:t>
              </a:r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积分流通发行量</a:t>
              </a:r>
              <a:endParaRPr lang="zh-CN" altLang="en-US" sz="1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endParaRPr>
            </a:p>
          </p:txBody>
        </p:sp>
        <p:cxnSp>
          <p:nvCxnSpPr>
            <p:cNvPr id="65" name="直接箭头连接符 64"/>
            <p:cNvCxnSpPr/>
            <p:nvPr/>
          </p:nvCxnSpPr>
          <p:spPr>
            <a:xfrm>
              <a:off x="7992" y="7509"/>
              <a:ext cx="9" cy="768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10579" y="6993"/>
              <a:ext cx="2440" cy="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兑换券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7" name="直接箭头连接符 66"/>
            <p:cNvCxnSpPr/>
            <p:nvPr/>
          </p:nvCxnSpPr>
          <p:spPr>
            <a:xfrm flipV="1">
              <a:off x="12508" y="6096"/>
              <a:ext cx="2730" cy="2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/>
            <p:cNvSpPr txBox="1"/>
            <p:nvPr/>
          </p:nvSpPr>
          <p:spPr>
            <a:xfrm>
              <a:off x="12749" y="5389"/>
              <a:ext cx="2089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用户兑换积分</a:t>
              </a:r>
              <a:endParaRPr lang="zh-CN" altLang="en-US" sz="1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72" name="组合 7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区块链积分奖励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29715" y="1360805"/>
            <a:ext cx="6083935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商业对接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（微云视</a:t>
            </a:r>
            <a:r>
              <a:rPr lang="en-US" altLang="zh-CN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商城系统</a:t>
            </a:r>
            <a:r>
              <a:rPr lang="en-US" altLang="zh-CN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区块链积分系统）</a:t>
            </a:r>
            <a:endParaRPr lang="zh-CN" altLang="en-US" sz="28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1957070" y="1030605"/>
            <a:ext cx="5182235" cy="3088640"/>
            <a:chOff x="3185" y="1744"/>
            <a:chExt cx="8161" cy="4864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3831" y="1744"/>
              <a:ext cx="6449" cy="4865"/>
              <a:chOff x="4361" y="1893"/>
              <a:chExt cx="9320" cy="703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0728" y="5563"/>
                <a:ext cx="2351" cy="23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870" y="8121"/>
                <a:ext cx="3811" cy="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5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区块链积分系统</a:t>
                </a:r>
                <a:endParaRPr lang="zh-CN" altLang="en-US" sz="15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0" name="图片 19" descr="lvwang 内容安全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951" y="5786"/>
                <a:ext cx="1905" cy="1905"/>
              </a:xfrm>
              <a:prstGeom prst="rect">
                <a:avLst/>
              </a:prstGeom>
            </p:spPr>
          </p:pic>
          <p:sp>
            <p:nvSpPr>
              <p:cNvPr id="21" name="椭圆 20"/>
              <p:cNvSpPr/>
              <p:nvPr/>
            </p:nvSpPr>
            <p:spPr>
              <a:xfrm>
                <a:off x="7865" y="2619"/>
                <a:ext cx="2351" cy="23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582" y="1893"/>
                <a:ext cx="3209" cy="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5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内容付费平台</a:t>
                </a:r>
                <a:endParaRPr lang="zh-CN" altLang="en-US" sz="15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3" name="图片 22" descr="书本、看书、书籍、书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2" y="3015"/>
                <a:ext cx="1558" cy="1558"/>
              </a:xfrm>
              <a:prstGeom prst="rect">
                <a:avLst/>
              </a:prstGeom>
            </p:spPr>
          </p:pic>
          <p:grpSp>
            <p:nvGrpSpPr>
              <p:cNvPr id="25" name="组合 24"/>
              <p:cNvGrpSpPr/>
              <p:nvPr/>
            </p:nvGrpSpPr>
            <p:grpSpPr>
              <a:xfrm rot="0">
                <a:off x="5126" y="5588"/>
                <a:ext cx="2351" cy="2351"/>
                <a:chOff x="10667" y="5143"/>
                <a:chExt cx="2183" cy="2183"/>
              </a:xfrm>
            </p:grpSpPr>
            <p:pic>
              <p:nvPicPr>
                <p:cNvPr id="26" name="图片 25" descr="商城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943" y="5418"/>
                  <a:ext cx="1632" cy="1633"/>
                </a:xfrm>
                <a:prstGeom prst="rect">
                  <a:avLst/>
                </a:prstGeom>
              </p:spPr>
            </p:pic>
            <p:sp>
              <p:nvSpPr>
                <p:cNvPr id="27" name="椭圆 26"/>
                <p:cNvSpPr/>
                <p:nvPr/>
              </p:nvSpPr>
              <p:spPr>
                <a:xfrm>
                  <a:off x="10667" y="5143"/>
                  <a:ext cx="2183" cy="2183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9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4361" y="8194"/>
                <a:ext cx="3209" cy="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5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商城系统</a:t>
                </a:r>
                <a:endParaRPr lang="zh-CN" altLang="en-US" sz="15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左右箭头 28"/>
              <p:cNvSpPr/>
              <p:nvPr/>
            </p:nvSpPr>
            <p:spPr>
              <a:xfrm>
                <a:off x="7964" y="6650"/>
                <a:ext cx="2155" cy="292"/>
              </a:xfrm>
              <a:prstGeom prst="leftRightArrow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左右箭头 2"/>
              <p:cNvSpPr/>
              <p:nvPr/>
            </p:nvSpPr>
            <p:spPr>
              <a:xfrm rot="19500000">
                <a:off x="5868" y="4575"/>
                <a:ext cx="1969" cy="292"/>
              </a:xfrm>
              <a:prstGeom prst="leftRightArrow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左右箭头 13"/>
              <p:cNvSpPr/>
              <p:nvPr/>
            </p:nvSpPr>
            <p:spPr>
              <a:xfrm rot="13260000">
                <a:off x="10070" y="4686"/>
                <a:ext cx="1969" cy="292"/>
              </a:xfrm>
              <a:prstGeom prst="leftRightArrow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3185" y="3031"/>
              <a:ext cx="2351" cy="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用户关系同步映射</a:t>
              </a:r>
              <a:endPara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共用一个公众账号</a:t>
              </a:r>
              <a:endPara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578" y="2772"/>
              <a:ext cx="2768" cy="11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积分作为支付方式</a:t>
              </a:r>
              <a:endPara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粉丝消费获得积分</a:t>
              </a:r>
              <a:endPara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积分可兑换零钱</a:t>
              </a:r>
              <a:endPara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776095" y="4487545"/>
            <a:ext cx="5544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“积分”作为媒介，链接三大系统的消费端，快速创造新商业闭环。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72" name="组合 7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全新商业闭环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331595" y="1426210"/>
            <a:ext cx="5752465" cy="1788160"/>
            <a:chOff x="2097" y="2246"/>
            <a:chExt cx="9059" cy="281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951" y="3628"/>
              <a:ext cx="7029" cy="0"/>
            </a:xfrm>
            <a:prstGeom prst="line">
              <a:avLst/>
            </a:prstGeom>
            <a:ln w="31750"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V="1">
              <a:off x="2691" y="3628"/>
              <a:ext cx="1260" cy="841"/>
            </a:xfrm>
            <a:prstGeom prst="line">
              <a:avLst/>
            </a:prstGeom>
            <a:ln w="31750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780" y="2336"/>
              <a:ext cx="50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4780" y="3252"/>
              <a:ext cx="422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V="1">
              <a:off x="9790" y="2336"/>
              <a:ext cx="0" cy="3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V="1">
              <a:off x="4785" y="2336"/>
              <a:ext cx="0" cy="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V="1">
              <a:off x="9009" y="2658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直角三角形 18"/>
            <p:cNvSpPr/>
            <p:nvPr/>
          </p:nvSpPr>
          <p:spPr>
            <a:xfrm rot="16200000">
              <a:off x="9430" y="2893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90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9672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4701" y="3150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5" name="TextBox 6"/>
            <p:cNvSpPr txBox="1">
              <a:spLocks noChangeArrowheads="1"/>
            </p:cNvSpPr>
            <p:nvPr/>
          </p:nvSpPr>
          <p:spPr bwMode="auto">
            <a:xfrm>
              <a:off x="5072" y="2361"/>
              <a:ext cx="1281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3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en-US" sz="33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6"/>
            <p:cNvSpPr txBox="1">
              <a:spLocks noChangeArrowheads="1"/>
            </p:cNvSpPr>
            <p:nvPr/>
          </p:nvSpPr>
          <p:spPr bwMode="auto">
            <a:xfrm>
              <a:off x="5990" y="2460"/>
              <a:ext cx="3200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微云视产品展示</a:t>
              </a:r>
              <a:endPara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3" name="弧形 252"/>
            <p:cNvSpPr/>
            <p:nvPr/>
          </p:nvSpPr>
          <p:spPr>
            <a:xfrm>
              <a:off x="10804" y="3452"/>
              <a:ext cx="352" cy="352"/>
            </a:xfrm>
            <a:prstGeom prst="arc">
              <a:avLst>
                <a:gd name="adj1" fmla="val 13092993"/>
                <a:gd name="adj2" fmla="val 8672077"/>
              </a:avLst>
            </a:prstGeom>
            <a:ln w="22225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" name="同心圆 3"/>
            <p:cNvSpPr/>
            <p:nvPr/>
          </p:nvSpPr>
          <p:spPr>
            <a:xfrm>
              <a:off x="2097" y="3874"/>
              <a:ext cx="1188" cy="1188"/>
            </a:xfrm>
            <a:prstGeom prst="donut">
              <a:avLst>
                <a:gd name="adj" fmla="val 5827"/>
              </a:avLst>
            </a:prstGeom>
            <a:gradFill flip="none" rotWithShape="1">
              <a:gsLst>
                <a:gs pos="30000">
                  <a:srgbClr val="132D35">
                    <a:alpha val="0"/>
                  </a:srgbClr>
                </a:gs>
                <a:gs pos="0">
                  <a:srgbClr val="132D35">
                    <a:alpha val="0"/>
                  </a:srgbClr>
                </a:gs>
                <a:gs pos="3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260" y="4050"/>
              <a:ext cx="863" cy="863"/>
            </a:xfrm>
            <a:prstGeom prst="donut">
              <a:avLst>
                <a:gd name="adj" fmla="val 7957"/>
              </a:avLst>
            </a:prstGeom>
            <a:gradFill flip="none" rotWithShape="1">
              <a:gsLst>
                <a:gs pos="38000">
                  <a:srgbClr val="132D35">
                    <a:alpha val="0"/>
                  </a:srgbClr>
                </a:gs>
                <a:gs pos="4000">
                  <a:srgbClr val="132D35">
                    <a:alpha val="0"/>
                  </a:srgbClr>
                </a:gs>
                <a:gs pos="4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2435" y="4213"/>
              <a:ext cx="537" cy="537"/>
            </a:xfrm>
            <a:prstGeom prst="donut">
              <a:avLst>
                <a:gd name="adj" fmla="val 23580"/>
              </a:avLst>
            </a:prstGeom>
            <a:gradFill flip="none" rotWithShape="1">
              <a:gsLst>
                <a:gs pos="44000">
                  <a:srgbClr val="132D35">
                    <a:alpha val="0"/>
                  </a:srgbClr>
                </a:gs>
                <a:gs pos="23000">
                  <a:srgbClr val="132D35">
                    <a:alpha val="0"/>
                  </a:srgbClr>
                </a:gs>
                <a:gs pos="44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7" name="组合 7"/>
          <p:cNvGrpSpPr/>
          <p:nvPr/>
        </p:nvGrpSpPr>
        <p:grpSpPr>
          <a:xfrm>
            <a:off x="4592955" y="1349375"/>
            <a:ext cx="4004829" cy="2947670"/>
            <a:chOff x="2511" y="1643"/>
            <a:chExt cx="12820" cy="5609"/>
          </a:xfrm>
        </p:grpSpPr>
        <p:grpSp>
          <p:nvGrpSpPr>
            <p:cNvPr id="46082" name="组合 4"/>
            <p:cNvGrpSpPr/>
            <p:nvPr/>
          </p:nvGrpSpPr>
          <p:grpSpPr>
            <a:xfrm>
              <a:off x="2511" y="1643"/>
              <a:ext cx="12820" cy="5609"/>
              <a:chOff x="3224" y="3296"/>
              <a:chExt cx="12820" cy="5609"/>
            </a:xfrm>
          </p:grpSpPr>
          <p:sp>
            <p:nvSpPr>
              <p:cNvPr id="46083" name="文本框 2"/>
              <p:cNvSpPr txBox="1"/>
              <p:nvPr/>
            </p:nvSpPr>
            <p:spPr>
              <a:xfrm>
                <a:off x="3224" y="3296"/>
                <a:ext cx="9748" cy="7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algn="l"/>
                <a:r>
                  <a:rPr lang="zh-CN" altLang="zh-CN" sz="2000" b="1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五网合一</a:t>
                </a:r>
                <a:endParaRPr lang="zh-CN" altLang="zh-CN" sz="20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46084" name="文本框 3"/>
              <p:cNvSpPr txBox="1"/>
              <p:nvPr/>
            </p:nvSpPr>
            <p:spPr>
              <a:xfrm>
                <a:off x="3224" y="4377"/>
                <a:ext cx="12820" cy="45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 sz="16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+mn-ea"/>
                  </a:rPr>
                  <a:t>针对垂直行业的应用软件，</a:t>
                </a:r>
                <a:endParaRPr lang="zh-CN" altLang="en-US" sz="16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+mn-ea"/>
                  </a:rPr>
                  <a:t>光有小程序是远远不够的，</a:t>
                </a:r>
                <a:endParaRPr lang="zh-CN" altLang="en-US" sz="16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+mn-ea"/>
                  </a:rPr>
                  <a:t>需要站在不同的用户角色，</a:t>
                </a:r>
                <a:endParaRPr lang="zh-CN" altLang="en-US" sz="16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+mn-ea"/>
                  </a:rPr>
                  <a:t>推广渠道的需求提供不同的应用工具，</a:t>
                </a:r>
                <a:endParaRPr lang="zh-CN" altLang="en-US" sz="16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+mn-ea"/>
                  </a:rPr>
                  <a:t>全方位打造深入行业的应用软件！</a:t>
                </a:r>
                <a:endParaRPr lang="zh-CN" altLang="en-US" sz="16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endParaRPr>
              </a:p>
              <a:p>
                <a:pPr lvl="1" algn="l">
                  <a:lnSpc>
                    <a:spcPct val="140000"/>
                  </a:lnSpc>
                </a:pPr>
                <a:endPara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lvl="1" algn="l">
                  <a:lnSpc>
                    <a:spcPct val="140000"/>
                  </a:lnSpc>
                </a:pPr>
                <a:endParaRPr lang="zh-CN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endParaRP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2818" y="2751"/>
              <a:ext cx="10579" cy="0"/>
            </a:xfrm>
            <a:prstGeom prst="line">
              <a:avLst/>
            </a:prstGeom>
            <a:ln>
              <a:solidFill>
                <a:srgbClr val="F9E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1617980"/>
            <a:ext cx="3964305" cy="27317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04010" y="1684655"/>
            <a:ext cx="690245" cy="2755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15AF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微云视</a:t>
            </a:r>
            <a:endParaRPr lang="zh-CN" altLang="en-US" sz="1200" b="1">
              <a:solidFill>
                <a:srgbClr val="15AF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7070" y="4297045"/>
            <a:ext cx="4006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注：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SaaS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账号端口配置根据套餐而定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72" name="组合 7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五网合一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" name="组合 70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72" name="组合 7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五网合一</a:t>
              </a:r>
              <a:r>
                <a:rPr lang="en-US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en-US" altLang="zh-CN" sz="1800" b="1" spc="300" dirty="0">
                  <a:solidFill>
                    <a:srgbClr val="FBB0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pc</a:t>
              </a:r>
              <a:r>
                <a:rPr lang="zh-CN" altLang="en-US" sz="1800" b="1" spc="300" dirty="0">
                  <a:solidFill>
                    <a:srgbClr val="FBB0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</a:t>
              </a:r>
              <a:endParaRPr lang="zh-CN" altLang="en-US" sz="1800" b="1" spc="300" dirty="0">
                <a:solidFill>
                  <a:srgbClr val="FBB01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5" name="图片 4" descr="1-1微视官网首（黄色改）"/>
          <p:cNvPicPr>
            <a:picLocks noChangeAspect="1"/>
          </p:cNvPicPr>
          <p:nvPr/>
        </p:nvPicPr>
        <p:blipFill>
          <a:blip r:embed="rId1"/>
          <a:srcRect b="31864"/>
          <a:stretch>
            <a:fillRect/>
          </a:stretch>
        </p:blipFill>
        <p:spPr>
          <a:xfrm>
            <a:off x="247650" y="817245"/>
            <a:ext cx="8546465" cy="1367663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线形标注 3 3"/>
          <p:cNvSpPr/>
          <p:nvPr/>
        </p:nvSpPr>
        <p:spPr>
          <a:xfrm>
            <a:off x="716280" y="10160"/>
            <a:ext cx="1463040" cy="77216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79605"/>
              <a:gd name="adj8" fmla="val 2070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81355" y="73660"/>
            <a:ext cx="15417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树立品牌形象</a:t>
            </a:r>
            <a:endParaRPr lang="zh-CN" altLang="en-US" sz="120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形成企业规模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创造产品价值</a:t>
            </a:r>
            <a:endParaRPr lang="zh-CN" altLang="en-US" sz="120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042 -0.833889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" name="组合 70"/>
          <p:cNvGrpSpPr/>
          <p:nvPr/>
        </p:nvGrpSpPr>
        <p:grpSpPr>
          <a:xfrm>
            <a:off x="3056890" y="248285"/>
            <a:ext cx="2982595" cy="469900"/>
            <a:chOff x="4803" y="391"/>
            <a:chExt cx="4697" cy="740"/>
          </a:xfrm>
        </p:grpSpPr>
        <p:grpSp>
          <p:nvGrpSpPr>
            <p:cNvPr id="72" name="组合 71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五网合一</a:t>
              </a:r>
              <a:r>
                <a:rPr lang="en-US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en-US" altLang="zh-CN" sz="1800" b="1" spc="3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</a:t>
              </a:r>
              <a:r>
                <a:rPr lang="zh-CN" altLang="en-US" sz="1800" b="1" spc="3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</a:t>
              </a:r>
              <a:endParaRPr lang="zh-CN" altLang="en-US" sz="18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2120" y="883285"/>
            <a:ext cx="3743325" cy="3666490"/>
            <a:chOff x="1575" y="1916"/>
            <a:chExt cx="7513" cy="7358"/>
          </a:xfrm>
        </p:grpSpPr>
        <p:pic>
          <p:nvPicPr>
            <p:cNvPr id="48134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75" y="1916"/>
              <a:ext cx="3656" cy="735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7" y="2776"/>
              <a:ext cx="3110" cy="55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32" y="1916"/>
              <a:ext cx="3656" cy="735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0" y="2776"/>
              <a:ext cx="3110" cy="55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文本框 14"/>
          <p:cNvSpPr txBox="1"/>
          <p:nvPr/>
        </p:nvSpPr>
        <p:spPr>
          <a:xfrm>
            <a:off x="1382395" y="4586605"/>
            <a:ext cx="188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【用户登录界面】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11508" y="4586605"/>
            <a:ext cx="188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【主播登录界面】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99965" y="883285"/>
            <a:ext cx="3705860" cy="3666490"/>
            <a:chOff x="10171" y="1875"/>
            <a:chExt cx="7480" cy="7399"/>
          </a:xfrm>
        </p:grpSpPr>
        <p:pic>
          <p:nvPicPr>
            <p:cNvPr id="4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993" y="1914"/>
              <a:ext cx="3658" cy="736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7" name="组合 6"/>
            <p:cNvGrpSpPr/>
            <p:nvPr/>
          </p:nvGrpSpPr>
          <p:grpSpPr>
            <a:xfrm>
              <a:off x="10171" y="1875"/>
              <a:ext cx="3658" cy="7360"/>
              <a:chOff x="10171" y="1875"/>
              <a:chExt cx="3658" cy="7360"/>
            </a:xfrm>
          </p:grpSpPr>
          <p:pic>
            <p:nvPicPr>
              <p:cNvPr id="48130" name="图片 44" descr="图片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171" y="1875"/>
                <a:ext cx="3658" cy="73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6" y="2737"/>
                <a:ext cx="3145" cy="55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" y="2679"/>
              <a:ext cx="3181" cy="56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" name="组合 70"/>
          <p:cNvGrpSpPr/>
          <p:nvPr/>
        </p:nvGrpSpPr>
        <p:grpSpPr>
          <a:xfrm>
            <a:off x="3056890" y="248285"/>
            <a:ext cx="3206750" cy="469900"/>
            <a:chOff x="4803" y="391"/>
            <a:chExt cx="5050" cy="740"/>
          </a:xfrm>
        </p:grpSpPr>
        <p:grpSp>
          <p:nvGrpSpPr>
            <p:cNvPr id="72" name="组合 71"/>
            <p:cNvGrpSpPr/>
            <p:nvPr/>
          </p:nvGrpSpPr>
          <p:grpSpPr>
            <a:xfrm>
              <a:off x="4928" y="391"/>
              <a:ext cx="4696" cy="740"/>
              <a:chOff x="4970" y="1507"/>
              <a:chExt cx="4696" cy="74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5814" y="1507"/>
                <a:ext cx="3852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5.3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893" y="458"/>
              <a:ext cx="39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五网合一</a:t>
              </a:r>
              <a:r>
                <a:rPr lang="en-US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小程序</a:t>
              </a:r>
              <a:r>
                <a:rPr lang="zh-CN" altLang="en-US" sz="1800" b="1" spc="3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</a:t>
              </a:r>
              <a:endParaRPr lang="zh-CN" altLang="en-US" sz="18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0" name="虚尾箭头 9"/>
          <p:cNvSpPr/>
          <p:nvPr/>
        </p:nvSpPr>
        <p:spPr>
          <a:xfrm>
            <a:off x="2645410" y="3062288"/>
            <a:ext cx="659130" cy="429895"/>
          </a:xfrm>
          <a:prstGeom prst="stripedRightArrow">
            <a:avLst/>
          </a:prstGeom>
          <a:noFill/>
          <a:ln w="38100">
            <a:solidFill>
              <a:srgbClr val="C7953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400" strike="noStrike" noProof="1"/>
          </a:p>
        </p:txBody>
      </p:sp>
      <p:sp>
        <p:nvSpPr>
          <p:cNvPr id="14" name="虚尾箭头 13"/>
          <p:cNvSpPr/>
          <p:nvPr/>
        </p:nvSpPr>
        <p:spPr>
          <a:xfrm>
            <a:off x="5796280" y="3062288"/>
            <a:ext cx="659130" cy="429895"/>
          </a:xfrm>
          <a:prstGeom prst="stripedRightArrow">
            <a:avLst/>
          </a:prstGeom>
          <a:noFill/>
          <a:ln w="38100">
            <a:solidFill>
              <a:srgbClr val="C7953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400" strike="noStrike" noProof="1"/>
          </a:p>
        </p:txBody>
      </p:sp>
      <p:sp>
        <p:nvSpPr>
          <p:cNvPr id="3" name="文本框 2"/>
          <p:cNvSpPr txBox="1"/>
          <p:nvPr/>
        </p:nvSpPr>
        <p:spPr>
          <a:xfrm>
            <a:off x="1701483" y="803910"/>
            <a:ext cx="591756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企业撬动用户的最快端口，可快速低成本获取用户信息并完成互动。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8950" y="1443990"/>
            <a:ext cx="1821180" cy="3666490"/>
            <a:chOff x="723" y="1449"/>
            <a:chExt cx="2868" cy="5774"/>
          </a:xfrm>
        </p:grpSpPr>
        <p:pic>
          <p:nvPicPr>
            <p:cNvPr id="48134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23" y="1449"/>
              <a:ext cx="2869" cy="57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0417" name="图片 3" descr="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" y="2120"/>
              <a:ext cx="2433" cy="433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grpSp>
        <p:nvGrpSpPr>
          <p:cNvPr id="6" name="组合 5"/>
          <p:cNvGrpSpPr/>
          <p:nvPr/>
        </p:nvGrpSpPr>
        <p:grpSpPr>
          <a:xfrm>
            <a:off x="3639820" y="1443990"/>
            <a:ext cx="1821180" cy="3666490"/>
            <a:chOff x="5465" y="1830"/>
            <a:chExt cx="2868" cy="5774"/>
          </a:xfrm>
        </p:grpSpPr>
        <p:pic>
          <p:nvPicPr>
            <p:cNvPr id="2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65" y="1830"/>
              <a:ext cx="2869" cy="57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0418" name="图片 4" descr="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0" y="2512"/>
              <a:ext cx="2445" cy="435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grpSp>
        <p:nvGrpSpPr>
          <p:cNvPr id="5" name="组合 4"/>
          <p:cNvGrpSpPr/>
          <p:nvPr/>
        </p:nvGrpSpPr>
        <p:grpSpPr>
          <a:xfrm>
            <a:off x="6790690" y="1443990"/>
            <a:ext cx="1821180" cy="3666490"/>
            <a:chOff x="10795" y="936"/>
            <a:chExt cx="2869" cy="5774"/>
          </a:xfrm>
        </p:grpSpPr>
        <p:pic>
          <p:nvPicPr>
            <p:cNvPr id="4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795" y="936"/>
              <a:ext cx="2869" cy="57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" name="图片 14" descr="直播（横屏）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81" y="1584"/>
              <a:ext cx="2461" cy="43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" name="组合 70"/>
          <p:cNvGrpSpPr/>
          <p:nvPr/>
        </p:nvGrpSpPr>
        <p:grpSpPr>
          <a:xfrm>
            <a:off x="3056890" y="248285"/>
            <a:ext cx="3818890" cy="469900"/>
            <a:chOff x="4803" y="391"/>
            <a:chExt cx="6014" cy="740"/>
          </a:xfrm>
        </p:grpSpPr>
        <p:grpSp>
          <p:nvGrpSpPr>
            <p:cNvPr id="72" name="组合 71"/>
            <p:cNvGrpSpPr/>
            <p:nvPr/>
          </p:nvGrpSpPr>
          <p:grpSpPr>
            <a:xfrm>
              <a:off x="4928" y="391"/>
              <a:ext cx="5697" cy="740"/>
              <a:chOff x="4970" y="1507"/>
              <a:chExt cx="5697" cy="74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5814" y="1507"/>
                <a:ext cx="4853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5.3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893" y="458"/>
              <a:ext cx="49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五网合一</a:t>
              </a:r>
              <a:r>
                <a:rPr lang="en-US" altLang="zh-CN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1800" b="1" spc="3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公众号</a:t>
              </a:r>
              <a:r>
                <a:rPr lang="en-US" altLang="zh-CN" sz="1800" b="1" spc="3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+H5</a:t>
              </a:r>
              <a:r>
                <a:rPr lang="zh-CN" altLang="en-US" sz="1800" b="1" spc="3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</a:t>
              </a:r>
              <a:endParaRPr lang="zh-CN" altLang="en-US" sz="18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62940" y="877570"/>
            <a:ext cx="3844925" cy="3666490"/>
            <a:chOff x="1044" y="1613"/>
            <a:chExt cx="6055" cy="5774"/>
          </a:xfrm>
        </p:grpSpPr>
        <p:pic>
          <p:nvPicPr>
            <p:cNvPr id="48134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44" y="1613"/>
              <a:ext cx="2869" cy="57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" y="2213"/>
              <a:ext cx="2481" cy="4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31" y="1613"/>
              <a:ext cx="2869" cy="57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9" y="2292"/>
              <a:ext cx="2447" cy="43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组合 11"/>
          <p:cNvGrpSpPr/>
          <p:nvPr/>
        </p:nvGrpSpPr>
        <p:grpSpPr>
          <a:xfrm>
            <a:off x="6281420" y="877570"/>
            <a:ext cx="1821180" cy="3666490"/>
            <a:chOff x="9880" y="1613"/>
            <a:chExt cx="2868" cy="5774"/>
          </a:xfrm>
        </p:grpSpPr>
        <p:pic>
          <p:nvPicPr>
            <p:cNvPr id="8" name="图片 44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80" y="1613"/>
              <a:ext cx="2869" cy="57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0" y="2279"/>
              <a:ext cx="2424" cy="4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文本框 14"/>
          <p:cNvSpPr txBox="1"/>
          <p:nvPr/>
        </p:nvSpPr>
        <p:spPr>
          <a:xfrm>
            <a:off x="1871663" y="4690745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【公众号界面】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7018" y="4690745"/>
            <a:ext cx="11499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界面】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331595" y="1426210"/>
            <a:ext cx="5752465" cy="1788160"/>
            <a:chOff x="2097" y="2246"/>
            <a:chExt cx="9059" cy="281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951" y="3628"/>
              <a:ext cx="7029" cy="0"/>
            </a:xfrm>
            <a:prstGeom prst="line">
              <a:avLst/>
            </a:prstGeom>
            <a:ln w="31750"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V="1">
              <a:off x="2691" y="3628"/>
              <a:ext cx="1260" cy="841"/>
            </a:xfrm>
            <a:prstGeom prst="line">
              <a:avLst/>
            </a:prstGeom>
            <a:ln w="31750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780" y="2336"/>
              <a:ext cx="50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4780" y="3252"/>
              <a:ext cx="422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V="1">
              <a:off x="9790" y="2336"/>
              <a:ext cx="0" cy="3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V="1">
              <a:off x="4785" y="2336"/>
              <a:ext cx="0" cy="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V="1">
              <a:off x="9009" y="2658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直角三角形 18"/>
            <p:cNvSpPr/>
            <p:nvPr/>
          </p:nvSpPr>
          <p:spPr>
            <a:xfrm rot="16200000">
              <a:off x="9430" y="2893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90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9672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4701" y="3150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5" name="TextBox 6"/>
            <p:cNvSpPr txBox="1">
              <a:spLocks noChangeArrowheads="1"/>
            </p:cNvSpPr>
            <p:nvPr/>
          </p:nvSpPr>
          <p:spPr bwMode="auto">
            <a:xfrm>
              <a:off x="5072" y="2361"/>
              <a:ext cx="1281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3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</a:t>
              </a:r>
              <a:endParaRPr lang="en-US" sz="33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6"/>
            <p:cNvSpPr txBox="1">
              <a:spLocks noChangeArrowheads="1"/>
            </p:cNvSpPr>
            <p:nvPr/>
          </p:nvSpPr>
          <p:spPr bwMode="auto">
            <a:xfrm>
              <a:off x="5990" y="2460"/>
              <a:ext cx="3200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微云视优势</a:t>
              </a:r>
              <a:endPara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3" name="弧形 252"/>
            <p:cNvSpPr/>
            <p:nvPr/>
          </p:nvSpPr>
          <p:spPr>
            <a:xfrm>
              <a:off x="10804" y="3452"/>
              <a:ext cx="352" cy="352"/>
            </a:xfrm>
            <a:prstGeom prst="arc">
              <a:avLst>
                <a:gd name="adj1" fmla="val 13092993"/>
                <a:gd name="adj2" fmla="val 8672077"/>
              </a:avLst>
            </a:prstGeom>
            <a:ln w="22225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" name="同心圆 3"/>
            <p:cNvSpPr/>
            <p:nvPr/>
          </p:nvSpPr>
          <p:spPr>
            <a:xfrm>
              <a:off x="2097" y="3874"/>
              <a:ext cx="1188" cy="1188"/>
            </a:xfrm>
            <a:prstGeom prst="donut">
              <a:avLst>
                <a:gd name="adj" fmla="val 5827"/>
              </a:avLst>
            </a:prstGeom>
            <a:gradFill flip="none" rotWithShape="1">
              <a:gsLst>
                <a:gs pos="30000">
                  <a:srgbClr val="132D35">
                    <a:alpha val="0"/>
                  </a:srgbClr>
                </a:gs>
                <a:gs pos="0">
                  <a:srgbClr val="132D35">
                    <a:alpha val="0"/>
                  </a:srgbClr>
                </a:gs>
                <a:gs pos="3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260" y="4050"/>
              <a:ext cx="863" cy="863"/>
            </a:xfrm>
            <a:prstGeom prst="donut">
              <a:avLst>
                <a:gd name="adj" fmla="val 7957"/>
              </a:avLst>
            </a:prstGeom>
            <a:gradFill flip="none" rotWithShape="1">
              <a:gsLst>
                <a:gs pos="38000">
                  <a:srgbClr val="132D35">
                    <a:alpha val="0"/>
                  </a:srgbClr>
                </a:gs>
                <a:gs pos="4000">
                  <a:srgbClr val="132D35">
                    <a:alpha val="0"/>
                  </a:srgbClr>
                </a:gs>
                <a:gs pos="4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2435" y="4213"/>
              <a:ext cx="537" cy="537"/>
            </a:xfrm>
            <a:prstGeom prst="donut">
              <a:avLst>
                <a:gd name="adj" fmla="val 23580"/>
              </a:avLst>
            </a:prstGeom>
            <a:gradFill flip="none" rotWithShape="1">
              <a:gsLst>
                <a:gs pos="44000">
                  <a:srgbClr val="132D35">
                    <a:alpha val="0"/>
                  </a:srgbClr>
                </a:gs>
                <a:gs pos="23000">
                  <a:srgbClr val="132D35">
                    <a:alpha val="0"/>
                  </a:srgbClr>
                </a:gs>
                <a:gs pos="44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 rot="0">
            <a:off x="1177290" y="1103663"/>
            <a:ext cx="2990045" cy="2351339"/>
            <a:chOff x="2271" y="2225"/>
            <a:chExt cx="6424" cy="5053"/>
          </a:xfrm>
        </p:grpSpPr>
        <p:sp>
          <p:nvSpPr>
            <p:cNvPr id="2" name="文本框 1"/>
            <p:cNvSpPr txBox="1"/>
            <p:nvPr/>
          </p:nvSpPr>
          <p:spPr>
            <a:xfrm>
              <a:off x="3883" y="4237"/>
              <a:ext cx="3264" cy="1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4G</a:t>
              </a:r>
              <a:r>
                <a:rPr lang="zh-CN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时代</a:t>
              </a:r>
              <a:endParaRPr lang="zh-CN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271" y="2225"/>
              <a:ext cx="6424" cy="5053"/>
              <a:chOff x="2271" y="2225"/>
              <a:chExt cx="6424" cy="5053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2294" y="2225"/>
                <a:ext cx="6401" cy="1671"/>
                <a:chOff x="2294" y="2225"/>
                <a:chExt cx="6401" cy="1671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2294" y="2225"/>
                  <a:ext cx="2505" cy="1671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08" y="2254"/>
                  <a:ext cx="3087" cy="1642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grpSp>
            <p:nvGrpSpPr>
              <p:cNvPr id="7" name="组合 6"/>
              <p:cNvGrpSpPr/>
              <p:nvPr/>
            </p:nvGrpSpPr>
            <p:grpSpPr>
              <a:xfrm>
                <a:off x="2271" y="5698"/>
                <a:ext cx="6398" cy="1580"/>
                <a:chOff x="2271" y="5697"/>
                <a:chExt cx="6398" cy="1580"/>
              </a:xfrm>
            </p:grpSpPr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71" y="5697"/>
                  <a:ext cx="2528" cy="158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8" y="5697"/>
                  <a:ext cx="3061" cy="15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</p:grpSp>
      </p:grpSp>
      <p:grpSp>
        <p:nvGrpSpPr>
          <p:cNvPr id="15" name="组合 14"/>
          <p:cNvGrpSpPr/>
          <p:nvPr/>
        </p:nvGrpSpPr>
        <p:grpSpPr>
          <a:xfrm rot="0">
            <a:off x="4533265" y="1943100"/>
            <a:ext cx="941070" cy="672465"/>
            <a:chOff x="9538" y="4797"/>
            <a:chExt cx="2021" cy="1445"/>
          </a:xfrm>
        </p:grpSpPr>
        <p:sp>
          <p:nvSpPr>
            <p:cNvPr id="17" name="虚尾箭头 16"/>
            <p:cNvSpPr/>
            <p:nvPr/>
          </p:nvSpPr>
          <p:spPr>
            <a:xfrm>
              <a:off x="9538" y="5369"/>
              <a:ext cx="2021" cy="873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894" y="4797"/>
              <a:ext cx="1092" cy="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升级</a:t>
              </a:r>
              <a:endParaRPr lang="zh-CN" altLang="en-US" sz="12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5970905" y="1103663"/>
            <a:ext cx="1519555" cy="2100580"/>
            <a:chOff x="12175" y="2224"/>
            <a:chExt cx="3264" cy="4513"/>
          </a:xfrm>
        </p:grpSpPr>
        <p:sp>
          <p:nvSpPr>
            <p:cNvPr id="19" name="文本框 18"/>
            <p:cNvSpPr txBox="1"/>
            <p:nvPr/>
          </p:nvSpPr>
          <p:spPr>
            <a:xfrm>
              <a:off x="12175" y="2224"/>
              <a:ext cx="3264" cy="1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5G</a:t>
              </a:r>
              <a:r>
                <a:rPr lang="zh-CN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时代</a:t>
              </a:r>
              <a:endParaRPr lang="zh-CN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24" name="图片 23" descr="问号  (2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07" y="3737"/>
              <a:ext cx="3000" cy="3000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1533123" y="3810000"/>
            <a:ext cx="213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造就短视频行业的崛起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28640" y="3810000"/>
            <a:ext cx="22040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将会让视频行业大洗牌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爆发巨大市场潜力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049905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1.3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时代来临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/>
        </p:nvGraphicFramePr>
        <p:xfrm>
          <a:off x="1792605" y="1033145"/>
          <a:ext cx="5290820" cy="36931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764540"/>
                <a:gridCol w="1608455"/>
                <a:gridCol w="2387600"/>
                <a:gridCol w="530225"/>
              </a:tblGrid>
              <a:tr h="609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zh-CN" altLang="en-US" sz="1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rgbClr val="328C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其他竞品</a:t>
                      </a:r>
                      <a:endParaRPr lang="zh-CN" altLang="en-US" sz="1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rgbClr val="328C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微云视</a:t>
                      </a:r>
                      <a:endParaRPr lang="zh-CN" altLang="en-US" sz="1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rgbClr val="328C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优势板块</a:t>
                      </a:r>
                      <a:endParaRPr lang="zh-CN" altLang="en-US" sz="1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rgbClr val="328C99"/>
                    </a:solidFill>
                  </a:tcPr>
                </a:tc>
              </a:tr>
              <a:tr h="5524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商业模式</a:t>
                      </a:r>
                      <a:endParaRPr lang="zh-CN" altLang="en-US" sz="10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saas</a:t>
                      </a:r>
                      <a:endParaRPr lang="en-US" altLang="zh-CN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源码</a:t>
                      </a:r>
                      <a:r>
                        <a:rPr lang="zh-CN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endParaRPr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（支持saas）</a:t>
                      </a:r>
                      <a:r>
                        <a:rPr lang="zh-CN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、区域招商、国际化</a:t>
                      </a:r>
                      <a:endParaRPr lang="zh-CN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</a:tr>
              <a:tr h="6724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内容载体</a:t>
                      </a:r>
                      <a:endParaRPr lang="zh-CN" altLang="en-US" sz="10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音频、视频、</a:t>
                      </a:r>
                      <a:r>
                        <a:rPr lang="zh-CN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语音直播、图文、课程专栏</a:t>
                      </a: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多课程、视频直播、电台直播、图文、视频、音频</a:t>
                      </a: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</a:tr>
              <a:tr h="7734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营销推广</a:t>
                      </a:r>
                      <a:endParaRPr sz="10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推广分销、优惠券、拼课、邀请码、赠礼、邀约卡</a:t>
                      </a: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分销推广、分佣代理、优惠券、推广海报</a:t>
                      </a:r>
                      <a:r>
                        <a:rPr lang="zh-CN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、满赠活动</a:t>
                      </a:r>
                      <a:r>
                        <a:rPr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、任务邀请</a:t>
                      </a:r>
                      <a:r>
                        <a:rPr lang="zh-CN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、裂变海报、课程赠送</a:t>
                      </a:r>
                      <a:r>
                        <a:rPr lang="en-US" altLang="zh-CN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......</a:t>
                      </a:r>
                      <a:endParaRPr lang="en-US" altLang="zh-CN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</a:tr>
              <a:tr h="5537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社群运营</a:t>
                      </a:r>
                      <a:endParaRPr lang="zh-CN" altLang="en-US" sz="10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打卡训练营、线下报名、问答、</a:t>
                      </a: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考试、测试、打卡学堂、线下活动、付费问答、测试互动、线下课程</a:t>
                      </a: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</a:tr>
              <a:tr h="5314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应用端口</a:t>
                      </a:r>
                      <a:endParaRPr lang="zh-CN" altLang="en-US" sz="10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公众号、小程序</a:t>
                      </a:r>
                      <a:endParaRPr lang="zh-CN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APP、H5、PC、小程序、公众号</a:t>
                      </a:r>
                      <a:endParaRPr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zh-CN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63500" marB="63500" vert="horz" anchor="ctr" anchorCtr="0">
                    <a:lnL w="57150">
                      <a:solidFill>
                        <a:schemeClr val="bg1"/>
                      </a:solidFill>
                      <a:prstDash val="solid"/>
                    </a:lnL>
                    <a:lnR w="57150">
                      <a:solidFill>
                        <a:schemeClr val="bg1"/>
                      </a:solidFill>
                      <a:prstDash val="solid"/>
                    </a:lnR>
                    <a:lnT w="57150">
                      <a:solidFill>
                        <a:schemeClr val="bg1"/>
                      </a:solidFill>
                      <a:prstDash val="solid"/>
                    </a:lnT>
                    <a:lnB w="571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1" name=" 2050"/>
          <p:cNvSpPr/>
          <p:nvPr/>
        </p:nvSpPr>
        <p:spPr bwMode="auto">
          <a:xfrm>
            <a:off x="6652895" y="4405630"/>
            <a:ext cx="309880" cy="2032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5" name=" 2050"/>
          <p:cNvSpPr/>
          <p:nvPr/>
        </p:nvSpPr>
        <p:spPr bwMode="auto">
          <a:xfrm>
            <a:off x="6652895" y="2470150"/>
            <a:ext cx="309880" cy="2032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6" name=" 2050"/>
          <p:cNvSpPr/>
          <p:nvPr/>
        </p:nvSpPr>
        <p:spPr bwMode="auto">
          <a:xfrm>
            <a:off x="6652895" y="3072130"/>
            <a:ext cx="309880" cy="2032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7" name=" 2050"/>
          <p:cNvSpPr/>
          <p:nvPr/>
        </p:nvSpPr>
        <p:spPr bwMode="auto">
          <a:xfrm>
            <a:off x="6652895" y="3858260"/>
            <a:ext cx="309880" cy="2032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 2050"/>
          <p:cNvSpPr/>
          <p:nvPr/>
        </p:nvSpPr>
        <p:spPr bwMode="auto">
          <a:xfrm>
            <a:off x="6652895" y="1852295"/>
            <a:ext cx="309880" cy="2032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200">
              <a:solidFill>
                <a:srgbClr val="FF000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63875" y="248285"/>
            <a:ext cx="2982595" cy="469900"/>
            <a:chOff x="4803" y="391"/>
            <a:chExt cx="4697" cy="740"/>
          </a:xfrm>
        </p:grpSpPr>
        <p:grpSp>
          <p:nvGrpSpPr>
            <p:cNvPr id="10" name="组合 9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竞品分析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3063875" y="248285"/>
            <a:ext cx="2982595" cy="469900"/>
            <a:chOff x="4803" y="391"/>
            <a:chExt cx="4697" cy="740"/>
          </a:xfrm>
        </p:grpSpPr>
        <p:grpSp>
          <p:nvGrpSpPr>
            <p:cNvPr id="10" name="组合 9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6.2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微云视优势</a:t>
              </a:r>
              <a:endParaRPr lang="zh-CN" altLang="en-US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5610" y="1189673"/>
            <a:ext cx="1478915" cy="1391920"/>
            <a:chOff x="1313" y="2236"/>
            <a:chExt cx="2329" cy="2192"/>
          </a:xfrm>
        </p:grpSpPr>
        <p:sp>
          <p:nvSpPr>
            <p:cNvPr id="4" name="椭圆 3"/>
            <p:cNvSpPr/>
            <p:nvPr/>
          </p:nvSpPr>
          <p:spPr>
            <a:xfrm>
              <a:off x="1382" y="2236"/>
              <a:ext cx="2192" cy="2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13" y="3042"/>
              <a:ext cx="232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产品大众化</a:t>
              </a:r>
              <a:endPara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44420" y="1189673"/>
            <a:ext cx="1478915" cy="1391920"/>
            <a:chOff x="1313" y="2236"/>
            <a:chExt cx="2329" cy="2192"/>
          </a:xfrm>
        </p:grpSpPr>
        <p:sp>
          <p:nvSpPr>
            <p:cNvPr id="8" name="椭圆 7"/>
            <p:cNvSpPr/>
            <p:nvPr/>
          </p:nvSpPr>
          <p:spPr>
            <a:xfrm>
              <a:off x="1382" y="2236"/>
              <a:ext cx="2192" cy="2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13" y="3042"/>
              <a:ext cx="232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营销多样化</a:t>
              </a:r>
              <a:endPara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53230" y="1189673"/>
            <a:ext cx="1478915" cy="1391920"/>
            <a:chOff x="1313" y="2236"/>
            <a:chExt cx="2329" cy="2192"/>
          </a:xfrm>
        </p:grpSpPr>
        <p:sp>
          <p:nvSpPr>
            <p:cNvPr id="17" name="椭圆 16"/>
            <p:cNvSpPr/>
            <p:nvPr/>
          </p:nvSpPr>
          <p:spPr>
            <a:xfrm>
              <a:off x="1382" y="2236"/>
              <a:ext cx="2192" cy="2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13" y="3042"/>
              <a:ext cx="232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推广品牌化</a:t>
              </a:r>
              <a:endPara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2040" y="1189673"/>
            <a:ext cx="1478915" cy="1391920"/>
            <a:chOff x="1313" y="2236"/>
            <a:chExt cx="2329" cy="2192"/>
          </a:xfrm>
        </p:grpSpPr>
        <p:sp>
          <p:nvSpPr>
            <p:cNvPr id="20" name="椭圆 19"/>
            <p:cNvSpPr/>
            <p:nvPr/>
          </p:nvSpPr>
          <p:spPr>
            <a:xfrm>
              <a:off x="1382" y="2236"/>
              <a:ext cx="2192" cy="2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13" y="3042"/>
              <a:ext cx="232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场景细分化</a:t>
              </a:r>
              <a:endPara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375920" y="3007995"/>
            <a:ext cx="1598930" cy="1306830"/>
          </a:xfrm>
          <a:prstGeom prst="roundRect">
            <a:avLst>
              <a:gd name="adj" fmla="val 97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61950" y="3061970"/>
            <a:ext cx="1591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洞察用户消费行为，打造用户想要、想用、想玩的直播系统。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284095" y="3007995"/>
            <a:ext cx="1598930" cy="1306830"/>
          </a:xfrm>
          <a:prstGeom prst="roundRect">
            <a:avLst>
              <a:gd name="adj" fmla="val 97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270125" y="3061970"/>
            <a:ext cx="1591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多样化营销手段，增强用户与平台的粘性，把用户留在平台，消费转化。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297045" y="3007995"/>
            <a:ext cx="1598930" cy="1306830"/>
          </a:xfrm>
          <a:prstGeom prst="roundRect">
            <a:avLst>
              <a:gd name="adj" fmla="val 97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283075" y="3061970"/>
            <a:ext cx="1591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帮助企业寻找市场突破口，深度布局市场，迅速推动企业品牌化发展。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76010" y="3007995"/>
            <a:ext cx="1598930" cy="1306830"/>
          </a:xfrm>
          <a:prstGeom prst="roundRect">
            <a:avLst>
              <a:gd name="adj" fmla="val 97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162040" y="3061970"/>
            <a:ext cx="1591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为企业提供直播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卖货、会议直播、知识付费等内容付费解决方案，产品深入细化到各场景，产品核心竞争力强。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889875" y="2190750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5" grpId="0" bldLvl="0" animBg="1"/>
      <p:bldP spid="27" grpId="0" bldLvl="0" animBg="1"/>
      <p:bldP spid="29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微云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" y="1126490"/>
            <a:ext cx="8843010" cy="347472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063875" y="248285"/>
            <a:ext cx="3070860" cy="469900"/>
            <a:chOff x="4803" y="391"/>
            <a:chExt cx="4836" cy="740"/>
          </a:xfrm>
        </p:grpSpPr>
        <p:grpSp>
          <p:nvGrpSpPr>
            <p:cNvPr id="10" name="组合 9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6.3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93" y="458"/>
              <a:ext cx="374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微云视产品框架图</a:t>
              </a:r>
              <a:endParaRPr lang="en-US" altLang="zh-CN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3063875" y="248285"/>
            <a:ext cx="2982595" cy="469900"/>
            <a:chOff x="4803" y="391"/>
            <a:chExt cx="4697" cy="740"/>
          </a:xfrm>
        </p:grpSpPr>
        <p:grpSp>
          <p:nvGrpSpPr>
            <p:cNvPr id="10" name="组合 9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6.4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93" y="458"/>
              <a:ext cx="36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微云视案例</a:t>
              </a:r>
              <a:endParaRPr lang="en-US" altLang="zh-CN" sz="1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73685" y="2369185"/>
            <a:ext cx="1097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继承知道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2779395"/>
            <a:ext cx="1191260" cy="122809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05118" y="4196080"/>
            <a:ext cx="1097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模具牛人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770" y="972820"/>
            <a:ext cx="1270000" cy="127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53410" y="2369185"/>
            <a:ext cx="11398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未来偶像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TV</a:t>
            </a:r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片 23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90" y="2769870"/>
            <a:ext cx="1236980" cy="123698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313805" y="4196080"/>
            <a:ext cx="7175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7A</a:t>
            </a:r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校园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720" y="2369185"/>
            <a:ext cx="12255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家政微课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770178" y="4196080"/>
            <a:ext cx="8667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小材大用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56710" y="4382135"/>
            <a:ext cx="972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538663" y="4196080"/>
            <a:ext cx="12687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准爸妈大学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855" y="2762885"/>
            <a:ext cx="1236345" cy="1236345"/>
          </a:xfrm>
          <a:prstGeom prst="rect">
            <a:avLst/>
          </a:prstGeom>
        </p:spPr>
      </p:pic>
      <p:pic>
        <p:nvPicPr>
          <p:cNvPr id="34" name="图片 33" descr="小材大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0" y="2776220"/>
            <a:ext cx="1192530" cy="1192530"/>
          </a:xfrm>
          <a:prstGeom prst="rect">
            <a:avLst/>
          </a:prstGeom>
        </p:spPr>
      </p:pic>
      <p:pic>
        <p:nvPicPr>
          <p:cNvPr id="2" name="图片 1" descr="继承知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45" y="972820"/>
            <a:ext cx="1279525" cy="1279525"/>
          </a:xfrm>
          <a:prstGeom prst="rect">
            <a:avLst/>
          </a:prstGeom>
        </p:spPr>
      </p:pic>
      <p:pic>
        <p:nvPicPr>
          <p:cNvPr id="25" name="图片 24" descr="物格教育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330" y="972185"/>
            <a:ext cx="1402080" cy="124777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774190" y="2369185"/>
            <a:ext cx="11398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物格教育</a:t>
            </a:r>
            <a:endParaRPr 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205" y="972820"/>
            <a:ext cx="1338580" cy="1301115"/>
          </a:xfrm>
          <a:prstGeom prst="rect">
            <a:avLst/>
          </a:prstGeom>
        </p:spPr>
      </p:pic>
      <p:pic>
        <p:nvPicPr>
          <p:cNvPr id="3" name="图片 2" descr="宝珍堂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1695" y="949325"/>
            <a:ext cx="1356360" cy="1270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49963" y="2369185"/>
            <a:ext cx="11398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宝珍堂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东方道路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2770" y="2779395"/>
            <a:ext cx="1312545" cy="11887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199130" y="4196080"/>
            <a:ext cx="11398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东方道路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6" name="图片 35" descr="纹绣pcd"/>
          <p:cNvPicPr>
            <a:picLocks noChangeAspect="1"/>
          </p:cNvPicPr>
          <p:nvPr/>
        </p:nvPicPr>
        <p:blipFill>
          <a:blip r:embed="rId11"/>
          <a:srcRect r="8921"/>
          <a:stretch>
            <a:fillRect/>
          </a:stretch>
        </p:blipFill>
        <p:spPr>
          <a:xfrm>
            <a:off x="1610360" y="2823210"/>
            <a:ext cx="1393190" cy="114554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757998" y="4196080"/>
            <a:ext cx="1097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纹绣pcd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 descr="创业学堂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7225" y="972820"/>
            <a:ext cx="1378585" cy="124714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586605" y="2369185"/>
            <a:ext cx="11398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创业学堂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35760" y="1226820"/>
            <a:ext cx="5872480" cy="1938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5G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来临，商业转型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微云视，助力中小企业站稳风口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打造好玩、创新的商业模式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2788E"/>
            </a:gs>
            <a:gs pos="95000">
              <a:srgbClr val="132D35"/>
            </a:gs>
            <a:gs pos="17000">
              <a:srgbClr val="1F4A5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等腰三角形 331" hidden="1"/>
          <p:cNvSpPr/>
          <p:nvPr/>
        </p:nvSpPr>
        <p:spPr>
          <a:xfrm rot="20401714">
            <a:off x="130917" y="1239241"/>
            <a:ext cx="740318" cy="760542"/>
          </a:xfrm>
          <a:custGeom>
            <a:avLst/>
            <a:gdLst>
              <a:gd name="connsiteX0" fmla="*/ 0 w 2292205"/>
              <a:gd name="connsiteY0" fmla="*/ 961257 h 961257"/>
              <a:gd name="connsiteX1" fmla="*/ 1146103 w 2292205"/>
              <a:gd name="connsiteY1" fmla="*/ 0 h 961257"/>
              <a:gd name="connsiteX2" fmla="*/ 2292205 w 2292205"/>
              <a:gd name="connsiteY2" fmla="*/ 961257 h 961257"/>
              <a:gd name="connsiteX3" fmla="*/ 0 w 2292205"/>
              <a:gd name="connsiteY3" fmla="*/ 961257 h 961257"/>
              <a:gd name="connsiteX0-1" fmla="*/ 0 w 2310102"/>
              <a:gd name="connsiteY0-2" fmla="*/ 991913 h 991913"/>
              <a:gd name="connsiteX1-3" fmla="*/ 1164000 w 2310102"/>
              <a:gd name="connsiteY1-4" fmla="*/ 0 h 991913"/>
              <a:gd name="connsiteX2-5" fmla="*/ 2310102 w 2310102"/>
              <a:gd name="connsiteY2-6" fmla="*/ 961257 h 991913"/>
              <a:gd name="connsiteX3-7" fmla="*/ 0 w 2310102"/>
              <a:gd name="connsiteY3-8" fmla="*/ 991913 h 991913"/>
              <a:gd name="connsiteX0-9" fmla="*/ 0 w 2335058"/>
              <a:gd name="connsiteY0-10" fmla="*/ 991913 h 991913"/>
              <a:gd name="connsiteX1-11" fmla="*/ 1164000 w 2335058"/>
              <a:gd name="connsiteY1-12" fmla="*/ 0 h 991913"/>
              <a:gd name="connsiteX2-13" fmla="*/ 2335058 w 2335058"/>
              <a:gd name="connsiteY2-14" fmla="*/ 966949 h 991913"/>
              <a:gd name="connsiteX3-15" fmla="*/ 0 w 2335058"/>
              <a:gd name="connsiteY3-16" fmla="*/ 991913 h 991913"/>
              <a:gd name="connsiteX0-17" fmla="*/ 0 w 2335058"/>
              <a:gd name="connsiteY0-18" fmla="*/ 985943 h 985943"/>
              <a:gd name="connsiteX1-19" fmla="*/ 1161831 w 2335058"/>
              <a:gd name="connsiteY1-20" fmla="*/ 0 h 985943"/>
              <a:gd name="connsiteX2-21" fmla="*/ 2335058 w 2335058"/>
              <a:gd name="connsiteY2-22" fmla="*/ 960979 h 985943"/>
              <a:gd name="connsiteX3-23" fmla="*/ 0 w 2335058"/>
              <a:gd name="connsiteY3-24" fmla="*/ 985943 h 985943"/>
              <a:gd name="connsiteX0-25" fmla="*/ 0 w 2335058"/>
              <a:gd name="connsiteY0-26" fmla="*/ 988112 h 988112"/>
              <a:gd name="connsiteX1-27" fmla="*/ 1155863 w 2335058"/>
              <a:gd name="connsiteY1-28" fmla="*/ 0 h 988112"/>
              <a:gd name="connsiteX2-29" fmla="*/ 2335058 w 2335058"/>
              <a:gd name="connsiteY2-30" fmla="*/ 963148 h 988112"/>
              <a:gd name="connsiteX3-31" fmla="*/ 0 w 2335058"/>
              <a:gd name="connsiteY3-32" fmla="*/ 988112 h 988112"/>
              <a:gd name="connsiteX0-33" fmla="*/ 0 w 2352962"/>
              <a:gd name="connsiteY0-34" fmla="*/ 988112 h 988112"/>
              <a:gd name="connsiteX1-35" fmla="*/ 1155863 w 2352962"/>
              <a:gd name="connsiteY1-36" fmla="*/ 0 h 988112"/>
              <a:gd name="connsiteX2-37" fmla="*/ 2352962 w 2352962"/>
              <a:gd name="connsiteY2-38" fmla="*/ 969655 h 988112"/>
              <a:gd name="connsiteX3-39" fmla="*/ 0 w 2352962"/>
              <a:gd name="connsiteY3-40" fmla="*/ 988112 h 988112"/>
              <a:gd name="connsiteX0-41" fmla="*/ 0 w 1818344"/>
              <a:gd name="connsiteY0-42" fmla="*/ 827690 h 969655"/>
              <a:gd name="connsiteX1-43" fmla="*/ 621245 w 1818344"/>
              <a:gd name="connsiteY1-44" fmla="*/ 0 h 969655"/>
              <a:gd name="connsiteX2-45" fmla="*/ 1818344 w 1818344"/>
              <a:gd name="connsiteY2-46" fmla="*/ 969655 h 969655"/>
              <a:gd name="connsiteX3-47" fmla="*/ 0 w 1818344"/>
              <a:gd name="connsiteY3-48" fmla="*/ 827690 h 969655"/>
              <a:gd name="connsiteX0-49" fmla="*/ 0 w 1643551"/>
              <a:gd name="connsiteY0-50" fmla="*/ 827690 h 827690"/>
              <a:gd name="connsiteX1-51" fmla="*/ 621245 w 1643551"/>
              <a:gd name="connsiteY1-52" fmla="*/ 0 h 827690"/>
              <a:gd name="connsiteX2-53" fmla="*/ 1643551 w 1643551"/>
              <a:gd name="connsiteY2-54" fmla="*/ 802256 h 827690"/>
              <a:gd name="connsiteX3-55" fmla="*/ 0 w 1643551"/>
              <a:gd name="connsiteY3-56" fmla="*/ 827690 h 827690"/>
              <a:gd name="connsiteX0-57" fmla="*/ 0 w 1643551"/>
              <a:gd name="connsiteY0-58" fmla="*/ 800620 h 800620"/>
              <a:gd name="connsiteX1-59" fmla="*/ 563269 w 1643551"/>
              <a:gd name="connsiteY1-60" fmla="*/ 0 h 800620"/>
              <a:gd name="connsiteX2-61" fmla="*/ 1643551 w 1643551"/>
              <a:gd name="connsiteY2-62" fmla="*/ 775186 h 800620"/>
              <a:gd name="connsiteX3-63" fmla="*/ 0 w 1643551"/>
              <a:gd name="connsiteY3-64" fmla="*/ 800620 h 800620"/>
              <a:gd name="connsiteX0-65" fmla="*/ 0 w 1660843"/>
              <a:gd name="connsiteY0-66" fmla="*/ 800620 h 800620"/>
              <a:gd name="connsiteX1-67" fmla="*/ 563269 w 1660843"/>
              <a:gd name="connsiteY1-68" fmla="*/ 0 h 800620"/>
              <a:gd name="connsiteX2-69" fmla="*/ 1660843 w 1660843"/>
              <a:gd name="connsiteY2-70" fmla="*/ 776404 h 800620"/>
              <a:gd name="connsiteX3-71" fmla="*/ 0 w 1660843"/>
              <a:gd name="connsiteY3-72" fmla="*/ 800620 h 800620"/>
              <a:gd name="connsiteX0-73" fmla="*/ 0 w 1652502"/>
              <a:gd name="connsiteY0-74" fmla="*/ 800620 h 800620"/>
              <a:gd name="connsiteX1-75" fmla="*/ 563269 w 1652502"/>
              <a:gd name="connsiteY1-76" fmla="*/ 0 h 800620"/>
              <a:gd name="connsiteX2-77" fmla="*/ 1652502 w 1652502"/>
              <a:gd name="connsiteY2-78" fmla="*/ 778439 h 800620"/>
              <a:gd name="connsiteX3-79" fmla="*/ 0 w 1652502"/>
              <a:gd name="connsiteY3-80" fmla="*/ 800620 h 800620"/>
              <a:gd name="connsiteX0-81" fmla="*/ 0 w 1659216"/>
              <a:gd name="connsiteY0-82" fmla="*/ 800620 h 800620"/>
              <a:gd name="connsiteX1-83" fmla="*/ 563269 w 1659216"/>
              <a:gd name="connsiteY1-84" fmla="*/ 0 h 800620"/>
              <a:gd name="connsiteX2-85" fmla="*/ 1659216 w 1659216"/>
              <a:gd name="connsiteY2-86" fmla="*/ 780880 h 800620"/>
              <a:gd name="connsiteX3-87" fmla="*/ 0 w 1659216"/>
              <a:gd name="connsiteY3-88" fmla="*/ 800620 h 800620"/>
              <a:gd name="connsiteX0-89" fmla="*/ 0 w 1898525"/>
              <a:gd name="connsiteY0-90" fmla="*/ 510964 h 780880"/>
              <a:gd name="connsiteX1-91" fmla="*/ 802578 w 1898525"/>
              <a:gd name="connsiteY1-92" fmla="*/ 0 h 780880"/>
              <a:gd name="connsiteX2-93" fmla="*/ 1898525 w 1898525"/>
              <a:gd name="connsiteY2-94" fmla="*/ 780880 h 780880"/>
              <a:gd name="connsiteX3-95" fmla="*/ 0 w 1898525"/>
              <a:gd name="connsiteY3-96" fmla="*/ 510964 h 780880"/>
              <a:gd name="connsiteX0-97" fmla="*/ 0 w 1435210"/>
              <a:gd name="connsiteY0-98" fmla="*/ 510964 h 754391"/>
              <a:gd name="connsiteX1-99" fmla="*/ 802578 w 1435210"/>
              <a:gd name="connsiteY1-100" fmla="*/ 0 h 754391"/>
              <a:gd name="connsiteX2-101" fmla="*/ 1435210 w 1435210"/>
              <a:gd name="connsiteY2-102" fmla="*/ 754391 h 754391"/>
              <a:gd name="connsiteX3-103" fmla="*/ 0 w 1435210"/>
              <a:gd name="connsiteY3-104" fmla="*/ 510964 h 754391"/>
              <a:gd name="connsiteX0-105" fmla="*/ 0 w 1435210"/>
              <a:gd name="connsiteY0-106" fmla="*/ 496728 h 740155"/>
              <a:gd name="connsiteX1-107" fmla="*/ 827808 w 1435210"/>
              <a:gd name="connsiteY1-108" fmla="*/ 0 h 740155"/>
              <a:gd name="connsiteX2-109" fmla="*/ 1435210 w 1435210"/>
              <a:gd name="connsiteY2-110" fmla="*/ 740155 h 740155"/>
              <a:gd name="connsiteX3-111" fmla="*/ 0 w 1435210"/>
              <a:gd name="connsiteY3-112" fmla="*/ 496728 h 740155"/>
              <a:gd name="connsiteX0-113" fmla="*/ 0 w 1435210"/>
              <a:gd name="connsiteY0-114" fmla="*/ 501002 h 744429"/>
              <a:gd name="connsiteX1-115" fmla="*/ 836962 w 1435210"/>
              <a:gd name="connsiteY1-116" fmla="*/ 0 h 744429"/>
              <a:gd name="connsiteX2-117" fmla="*/ 1435210 w 1435210"/>
              <a:gd name="connsiteY2-118" fmla="*/ 744429 h 744429"/>
              <a:gd name="connsiteX3-119" fmla="*/ 0 w 1435210"/>
              <a:gd name="connsiteY3-120" fmla="*/ 501002 h 744429"/>
              <a:gd name="connsiteX0-121" fmla="*/ 0 w 1449855"/>
              <a:gd name="connsiteY0-122" fmla="*/ 501002 h 732015"/>
              <a:gd name="connsiteX1-123" fmla="*/ 836962 w 1449855"/>
              <a:gd name="connsiteY1-124" fmla="*/ 0 h 732015"/>
              <a:gd name="connsiteX2-125" fmla="*/ 1449855 w 1449855"/>
              <a:gd name="connsiteY2-126" fmla="*/ 732015 h 732015"/>
              <a:gd name="connsiteX3-127" fmla="*/ 0 w 1449855"/>
              <a:gd name="connsiteY3-128" fmla="*/ 501002 h 732015"/>
              <a:gd name="connsiteX0-129" fmla="*/ 0 w 1449653"/>
              <a:gd name="connsiteY0-130" fmla="*/ 501002 h 739543"/>
              <a:gd name="connsiteX1-131" fmla="*/ 836962 w 1449653"/>
              <a:gd name="connsiteY1-132" fmla="*/ 0 h 739543"/>
              <a:gd name="connsiteX2-133" fmla="*/ 1449653 w 1449653"/>
              <a:gd name="connsiteY2-134" fmla="*/ 739543 h 739543"/>
              <a:gd name="connsiteX3-135" fmla="*/ 0 w 1449653"/>
              <a:gd name="connsiteY3-136" fmla="*/ 501002 h 739543"/>
              <a:gd name="connsiteX0-137" fmla="*/ 0 w 1458605"/>
              <a:gd name="connsiteY0-138" fmla="*/ 501002 h 742796"/>
              <a:gd name="connsiteX1-139" fmla="*/ 836962 w 1458605"/>
              <a:gd name="connsiteY1-140" fmla="*/ 0 h 742796"/>
              <a:gd name="connsiteX2-141" fmla="*/ 1458605 w 1458605"/>
              <a:gd name="connsiteY2-142" fmla="*/ 742796 h 742796"/>
              <a:gd name="connsiteX3-143" fmla="*/ 0 w 1458605"/>
              <a:gd name="connsiteY3-144" fmla="*/ 501002 h 742796"/>
              <a:gd name="connsiteX0-145" fmla="*/ 0 w 1449042"/>
              <a:gd name="connsiteY0-146" fmla="*/ 501002 h 734253"/>
              <a:gd name="connsiteX1-147" fmla="*/ 836962 w 1449042"/>
              <a:gd name="connsiteY1-148" fmla="*/ 0 h 734253"/>
              <a:gd name="connsiteX2-149" fmla="*/ 1449042 w 1449042"/>
              <a:gd name="connsiteY2-150" fmla="*/ 734253 h 734253"/>
              <a:gd name="connsiteX3-151" fmla="*/ 0 w 1449042"/>
              <a:gd name="connsiteY3-152" fmla="*/ 501002 h 734253"/>
              <a:gd name="connsiteX0-153" fmla="*/ 0 w 1448027"/>
              <a:gd name="connsiteY0-154" fmla="*/ 491237 h 734253"/>
              <a:gd name="connsiteX1-155" fmla="*/ 835947 w 1448027"/>
              <a:gd name="connsiteY1-156" fmla="*/ 0 h 734253"/>
              <a:gd name="connsiteX2-157" fmla="*/ 1448027 w 1448027"/>
              <a:gd name="connsiteY2-158" fmla="*/ 734253 h 734253"/>
              <a:gd name="connsiteX3-159" fmla="*/ 0 w 1448027"/>
              <a:gd name="connsiteY3-160" fmla="*/ 491237 h 734253"/>
              <a:gd name="connsiteX0-161" fmla="*/ 0 w 1448027"/>
              <a:gd name="connsiteY0-162" fmla="*/ 504055 h 747071"/>
              <a:gd name="connsiteX1-163" fmla="*/ 835537 w 1448027"/>
              <a:gd name="connsiteY1-164" fmla="*/ 0 h 747071"/>
              <a:gd name="connsiteX2-165" fmla="*/ 1448027 w 1448027"/>
              <a:gd name="connsiteY2-166" fmla="*/ 747071 h 747071"/>
              <a:gd name="connsiteX3-167" fmla="*/ 0 w 1448027"/>
              <a:gd name="connsiteY3-168" fmla="*/ 504055 h 747071"/>
              <a:gd name="connsiteX0-169" fmla="*/ 0 w 1448027"/>
              <a:gd name="connsiteY0-170" fmla="*/ 504055 h 747071"/>
              <a:gd name="connsiteX1-171" fmla="*/ 835537 w 1448027"/>
              <a:gd name="connsiteY1-172" fmla="*/ 0 h 747071"/>
              <a:gd name="connsiteX2-173" fmla="*/ 1448027 w 1448027"/>
              <a:gd name="connsiteY2-174" fmla="*/ 747071 h 747071"/>
              <a:gd name="connsiteX3-175" fmla="*/ 0 w 1448027"/>
              <a:gd name="connsiteY3-176" fmla="*/ 504055 h 747071"/>
              <a:gd name="connsiteX0-177" fmla="*/ 0 w 1164878"/>
              <a:gd name="connsiteY0-178" fmla="*/ 504055 h 968476"/>
              <a:gd name="connsiteX1-179" fmla="*/ 835537 w 1164878"/>
              <a:gd name="connsiteY1-180" fmla="*/ 0 h 968476"/>
              <a:gd name="connsiteX2-181" fmla="*/ 1164878 w 1164878"/>
              <a:gd name="connsiteY2-182" fmla="*/ 968476 h 968476"/>
              <a:gd name="connsiteX3-183" fmla="*/ 0 w 1164878"/>
              <a:gd name="connsiteY3-184" fmla="*/ 504055 h 968476"/>
              <a:gd name="connsiteX0-185" fmla="*/ 0 w 1022082"/>
              <a:gd name="connsiteY0-186" fmla="*/ 403931 h 968476"/>
              <a:gd name="connsiteX1-187" fmla="*/ 692741 w 1022082"/>
              <a:gd name="connsiteY1-188" fmla="*/ 0 h 968476"/>
              <a:gd name="connsiteX2-189" fmla="*/ 1022082 w 1022082"/>
              <a:gd name="connsiteY2-190" fmla="*/ 968476 h 968476"/>
              <a:gd name="connsiteX3-191" fmla="*/ 0 w 1022082"/>
              <a:gd name="connsiteY3-192" fmla="*/ 403931 h 968476"/>
              <a:gd name="connsiteX0-193" fmla="*/ 0 w 1022082"/>
              <a:gd name="connsiteY0-194" fmla="*/ 410449 h 974994"/>
              <a:gd name="connsiteX1-195" fmla="*/ 730580 w 1022082"/>
              <a:gd name="connsiteY1-196" fmla="*/ 0 h 974994"/>
              <a:gd name="connsiteX2-197" fmla="*/ 1022082 w 1022082"/>
              <a:gd name="connsiteY2-198" fmla="*/ 974994 h 974994"/>
              <a:gd name="connsiteX3-199" fmla="*/ 0 w 1022082"/>
              <a:gd name="connsiteY3-200" fmla="*/ 410449 h 974994"/>
              <a:gd name="connsiteX0-201" fmla="*/ 0 w 1022082"/>
              <a:gd name="connsiteY0-202" fmla="*/ 423063 h 987608"/>
              <a:gd name="connsiteX1-203" fmla="*/ 737699 w 1022082"/>
              <a:gd name="connsiteY1-204" fmla="*/ 0 h 987608"/>
              <a:gd name="connsiteX2-205" fmla="*/ 1022082 w 1022082"/>
              <a:gd name="connsiteY2-206" fmla="*/ 987608 h 987608"/>
              <a:gd name="connsiteX3-207" fmla="*/ 0 w 1022082"/>
              <a:gd name="connsiteY3-208" fmla="*/ 423063 h 987608"/>
              <a:gd name="connsiteX0-209" fmla="*/ 0 w 1023916"/>
              <a:gd name="connsiteY0-210" fmla="*/ 423063 h 1003477"/>
              <a:gd name="connsiteX1-211" fmla="*/ 737699 w 1023916"/>
              <a:gd name="connsiteY1-212" fmla="*/ 0 h 1003477"/>
              <a:gd name="connsiteX2-213" fmla="*/ 1023916 w 1023916"/>
              <a:gd name="connsiteY2-214" fmla="*/ 1003477 h 1003477"/>
              <a:gd name="connsiteX3-215" fmla="*/ 0 w 1023916"/>
              <a:gd name="connsiteY3-216" fmla="*/ 423063 h 1003477"/>
              <a:gd name="connsiteX0-217" fmla="*/ 0 w 942331"/>
              <a:gd name="connsiteY0-218" fmla="*/ 442577 h 1003477"/>
              <a:gd name="connsiteX1-219" fmla="*/ 656114 w 942331"/>
              <a:gd name="connsiteY1-220" fmla="*/ 0 h 1003477"/>
              <a:gd name="connsiteX2-221" fmla="*/ 942331 w 942331"/>
              <a:gd name="connsiteY2-222" fmla="*/ 1003477 h 1003477"/>
              <a:gd name="connsiteX3-223" fmla="*/ 0 w 942331"/>
              <a:gd name="connsiteY3-224" fmla="*/ 442577 h 1003477"/>
              <a:gd name="connsiteX0-225" fmla="*/ 0 w 943554"/>
              <a:gd name="connsiteY0-226" fmla="*/ 442577 h 1014056"/>
              <a:gd name="connsiteX1-227" fmla="*/ 656114 w 943554"/>
              <a:gd name="connsiteY1-228" fmla="*/ 0 h 1014056"/>
              <a:gd name="connsiteX2-229" fmla="*/ 943554 w 943554"/>
              <a:gd name="connsiteY2-230" fmla="*/ 1014056 h 1014056"/>
              <a:gd name="connsiteX3-231" fmla="*/ 0 w 943554"/>
              <a:gd name="connsiteY3-232" fmla="*/ 442577 h 1014056"/>
              <a:gd name="connsiteX0-233" fmla="*/ 0 w 987091"/>
              <a:gd name="connsiteY0-234" fmla="*/ 436890 h 1014056"/>
              <a:gd name="connsiteX1-235" fmla="*/ 699651 w 987091"/>
              <a:gd name="connsiteY1-236" fmla="*/ 0 h 1014056"/>
              <a:gd name="connsiteX2-237" fmla="*/ 987091 w 987091"/>
              <a:gd name="connsiteY2-238" fmla="*/ 1014056 h 1014056"/>
              <a:gd name="connsiteX3-239" fmla="*/ 0 w 987091"/>
              <a:gd name="connsiteY3-240" fmla="*/ 436890 h 10140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87091" h="1014056">
                <a:moveTo>
                  <a:pt x="0" y="436890"/>
                </a:moveTo>
                <a:lnTo>
                  <a:pt x="699651" y="0"/>
                </a:lnTo>
                <a:lnTo>
                  <a:pt x="987091" y="1014056"/>
                </a:lnTo>
                <a:lnTo>
                  <a:pt x="0" y="43689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3" name="组合 2"/>
          <p:cNvGrpSpPr/>
          <p:nvPr/>
        </p:nvGrpSpPr>
        <p:grpSpPr>
          <a:xfrm>
            <a:off x="2915285" y="975360"/>
            <a:ext cx="3429000" cy="3444240"/>
            <a:chOff x="4591" y="1536"/>
            <a:chExt cx="5400" cy="5424"/>
          </a:xfrm>
        </p:grpSpPr>
        <p:grpSp>
          <p:nvGrpSpPr>
            <p:cNvPr id="434" name="组合 433"/>
            <p:cNvGrpSpPr/>
            <p:nvPr/>
          </p:nvGrpSpPr>
          <p:grpSpPr>
            <a:xfrm rot="3615368">
              <a:off x="4692" y="1650"/>
              <a:ext cx="5182" cy="5202"/>
              <a:chOff x="3443595" y="1414535"/>
              <a:chExt cx="4387250" cy="4404317"/>
            </a:xfrm>
          </p:grpSpPr>
          <p:cxnSp>
            <p:nvCxnSpPr>
              <p:cNvPr id="435" name="直接连接符 434"/>
              <p:cNvCxnSpPr/>
              <p:nvPr/>
            </p:nvCxnSpPr>
            <p:spPr>
              <a:xfrm>
                <a:off x="6242401" y="1430351"/>
                <a:ext cx="1585341" cy="273816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3443595" y="3053554"/>
                <a:ext cx="1578946" cy="276489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 flipH="1">
                <a:off x="3443595" y="1414535"/>
                <a:ext cx="2760622" cy="156265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 flipH="1">
                <a:off x="5077227" y="4244886"/>
                <a:ext cx="2753618" cy="157396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组合 438"/>
            <p:cNvGrpSpPr/>
            <p:nvPr/>
          </p:nvGrpSpPr>
          <p:grpSpPr>
            <a:xfrm>
              <a:off x="4722" y="1649"/>
              <a:ext cx="5182" cy="5202"/>
              <a:chOff x="3443595" y="1414535"/>
              <a:chExt cx="4387250" cy="4404317"/>
            </a:xfrm>
          </p:grpSpPr>
          <p:cxnSp>
            <p:nvCxnSpPr>
              <p:cNvPr id="440" name="直接连接符 439"/>
              <p:cNvCxnSpPr/>
              <p:nvPr/>
            </p:nvCxnSpPr>
            <p:spPr>
              <a:xfrm>
                <a:off x="6242401" y="1430351"/>
                <a:ext cx="1585341" cy="273816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接连接符 440"/>
              <p:cNvCxnSpPr/>
              <p:nvPr/>
            </p:nvCxnSpPr>
            <p:spPr>
              <a:xfrm>
                <a:off x="3443595" y="3053554"/>
                <a:ext cx="1578946" cy="276489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 flipH="1">
                <a:off x="3443595" y="1414535"/>
                <a:ext cx="2760622" cy="156265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 flipH="1">
                <a:off x="5077227" y="4244886"/>
                <a:ext cx="2753618" cy="157396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4" name="组合 443"/>
            <p:cNvGrpSpPr/>
            <p:nvPr/>
          </p:nvGrpSpPr>
          <p:grpSpPr>
            <a:xfrm rot="1746802">
              <a:off x="4714" y="1704"/>
              <a:ext cx="5182" cy="5202"/>
              <a:chOff x="3443595" y="1414535"/>
              <a:chExt cx="4387250" cy="4404317"/>
            </a:xfrm>
          </p:grpSpPr>
          <p:cxnSp>
            <p:nvCxnSpPr>
              <p:cNvPr id="445" name="直接连接符 444"/>
              <p:cNvCxnSpPr/>
              <p:nvPr/>
            </p:nvCxnSpPr>
            <p:spPr>
              <a:xfrm>
                <a:off x="6242401" y="1430351"/>
                <a:ext cx="1585341" cy="273816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443595" y="3053554"/>
                <a:ext cx="1578946" cy="276489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 flipH="1">
                <a:off x="3443595" y="1414535"/>
                <a:ext cx="2760622" cy="156265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 flipH="1">
                <a:off x="5077227" y="4244886"/>
                <a:ext cx="2753618" cy="1573966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9" name="椭圆 448"/>
            <p:cNvSpPr/>
            <p:nvPr/>
          </p:nvSpPr>
          <p:spPr>
            <a:xfrm>
              <a:off x="6524" y="1540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0" name="椭圆 449"/>
            <p:cNvSpPr/>
            <p:nvPr/>
          </p:nvSpPr>
          <p:spPr>
            <a:xfrm>
              <a:off x="7946" y="1540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1" name="椭圆 450"/>
            <p:cNvSpPr/>
            <p:nvPr/>
          </p:nvSpPr>
          <p:spPr>
            <a:xfrm>
              <a:off x="6524" y="6832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7946" y="6832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3" name="椭圆 452"/>
            <p:cNvSpPr/>
            <p:nvPr/>
          </p:nvSpPr>
          <p:spPr>
            <a:xfrm>
              <a:off x="4595" y="4882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4" name="椭圆 453"/>
            <p:cNvSpPr/>
            <p:nvPr/>
          </p:nvSpPr>
          <p:spPr>
            <a:xfrm>
              <a:off x="4595" y="3476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9863" y="488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6" name="椭圆 455"/>
            <p:cNvSpPr/>
            <p:nvPr/>
          </p:nvSpPr>
          <p:spPr>
            <a:xfrm>
              <a:off x="9852" y="3476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7" name="椭圆 456"/>
            <p:cNvSpPr/>
            <p:nvPr/>
          </p:nvSpPr>
          <p:spPr>
            <a:xfrm>
              <a:off x="5298" y="6121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9179" y="6121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9" name="椭圆 458"/>
            <p:cNvSpPr/>
            <p:nvPr/>
          </p:nvSpPr>
          <p:spPr>
            <a:xfrm>
              <a:off x="5298" y="2252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60" name="椭圆 459"/>
            <p:cNvSpPr/>
            <p:nvPr/>
          </p:nvSpPr>
          <p:spPr>
            <a:xfrm>
              <a:off x="9179" y="2252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cxnSp>
          <p:nvCxnSpPr>
            <p:cNvPr id="461" name="直接连接符 460"/>
            <p:cNvCxnSpPr>
              <a:stCxn id="460" idx="5"/>
              <a:endCxn id="456" idx="0"/>
            </p:cNvCxnSpPr>
            <p:nvPr/>
          </p:nvCxnSpPr>
          <p:spPr>
            <a:xfrm>
              <a:off x="9288" y="2361"/>
              <a:ext cx="627" cy="1115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/>
            <p:cNvCxnSpPr>
              <a:stCxn id="456" idx="5"/>
              <a:endCxn id="455" idx="7"/>
            </p:cNvCxnSpPr>
            <p:nvPr/>
          </p:nvCxnSpPr>
          <p:spPr>
            <a:xfrm>
              <a:off x="9961" y="3585"/>
              <a:ext cx="11" cy="1317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/>
            <p:cNvCxnSpPr>
              <a:stCxn id="454" idx="3"/>
              <a:endCxn id="453" idx="1"/>
            </p:cNvCxnSpPr>
            <p:nvPr/>
          </p:nvCxnSpPr>
          <p:spPr>
            <a:xfrm>
              <a:off x="4614" y="3585"/>
              <a:ext cx="0" cy="1316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/>
            <p:cNvCxnSpPr>
              <a:stCxn id="453" idx="4"/>
              <a:endCxn id="457" idx="1"/>
            </p:cNvCxnSpPr>
            <p:nvPr/>
          </p:nvCxnSpPr>
          <p:spPr>
            <a:xfrm>
              <a:off x="4659" y="5010"/>
              <a:ext cx="658" cy="1131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>
              <a:stCxn id="459" idx="3"/>
              <a:endCxn id="454" idx="0"/>
            </p:cNvCxnSpPr>
            <p:nvPr/>
          </p:nvCxnSpPr>
          <p:spPr>
            <a:xfrm flipH="1">
              <a:off x="4659" y="2361"/>
              <a:ext cx="658" cy="1115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/>
            <p:cNvCxnSpPr>
              <a:stCxn id="449" idx="2"/>
              <a:endCxn id="459" idx="7"/>
            </p:cNvCxnSpPr>
            <p:nvPr/>
          </p:nvCxnSpPr>
          <p:spPr>
            <a:xfrm flipH="1">
              <a:off x="5407" y="1604"/>
              <a:ext cx="1117" cy="667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stCxn id="450" idx="2"/>
              <a:endCxn id="449" idx="6"/>
            </p:cNvCxnSpPr>
            <p:nvPr/>
          </p:nvCxnSpPr>
          <p:spPr>
            <a:xfrm flipH="1">
              <a:off x="6652" y="1604"/>
              <a:ext cx="1294" cy="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/>
            <p:cNvCxnSpPr>
              <a:stCxn id="452" idx="2"/>
              <a:endCxn id="451" idx="6"/>
            </p:cNvCxnSpPr>
            <p:nvPr/>
          </p:nvCxnSpPr>
          <p:spPr>
            <a:xfrm flipH="1">
              <a:off x="6652" y="6896"/>
              <a:ext cx="1294" cy="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/>
            <p:cNvCxnSpPr>
              <a:stCxn id="460" idx="1"/>
              <a:endCxn id="450" idx="6"/>
            </p:cNvCxnSpPr>
            <p:nvPr/>
          </p:nvCxnSpPr>
          <p:spPr>
            <a:xfrm flipH="1" flipV="1">
              <a:off x="8073" y="1604"/>
              <a:ext cx="1125" cy="667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/>
            <p:cNvCxnSpPr>
              <a:stCxn id="455" idx="4"/>
              <a:endCxn id="458" idx="7"/>
            </p:cNvCxnSpPr>
            <p:nvPr/>
          </p:nvCxnSpPr>
          <p:spPr>
            <a:xfrm flipH="1">
              <a:off x="9288" y="5010"/>
              <a:ext cx="639" cy="113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/>
            <p:cNvCxnSpPr>
              <a:stCxn id="458" idx="3"/>
              <a:endCxn id="452" idx="6"/>
            </p:cNvCxnSpPr>
            <p:nvPr/>
          </p:nvCxnSpPr>
          <p:spPr>
            <a:xfrm flipH="1">
              <a:off x="8073" y="6230"/>
              <a:ext cx="1125" cy="666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/>
            <p:cNvCxnSpPr>
              <a:stCxn id="451" idx="2"/>
              <a:endCxn id="457" idx="5"/>
            </p:cNvCxnSpPr>
            <p:nvPr/>
          </p:nvCxnSpPr>
          <p:spPr>
            <a:xfrm flipH="1" flipV="1">
              <a:off x="5407" y="6230"/>
              <a:ext cx="1117" cy="666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/>
            <p:cNvCxnSpPr>
              <a:stCxn id="459" idx="4"/>
              <a:endCxn id="457" idx="0"/>
            </p:cNvCxnSpPr>
            <p:nvPr/>
          </p:nvCxnSpPr>
          <p:spPr>
            <a:xfrm>
              <a:off x="5362" y="2380"/>
              <a:ext cx="0" cy="3741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/>
            <p:cNvCxnSpPr>
              <a:stCxn id="460" idx="3"/>
            </p:cNvCxnSpPr>
            <p:nvPr/>
          </p:nvCxnSpPr>
          <p:spPr>
            <a:xfrm flipH="1" flipV="1">
              <a:off x="5364" y="2353"/>
              <a:ext cx="3834" cy="8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/>
            <p:cNvCxnSpPr>
              <a:stCxn id="460" idx="3"/>
              <a:endCxn id="458" idx="7"/>
            </p:cNvCxnSpPr>
            <p:nvPr/>
          </p:nvCxnSpPr>
          <p:spPr>
            <a:xfrm>
              <a:off x="9198" y="2361"/>
              <a:ext cx="90" cy="3779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/>
            <p:cNvCxnSpPr/>
            <p:nvPr/>
          </p:nvCxnSpPr>
          <p:spPr>
            <a:xfrm flipH="1" flipV="1">
              <a:off x="5364" y="6177"/>
              <a:ext cx="3834" cy="8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/>
            <p:cNvCxnSpPr>
              <a:stCxn id="450" idx="4"/>
              <a:endCxn id="455" idx="1"/>
            </p:cNvCxnSpPr>
            <p:nvPr/>
          </p:nvCxnSpPr>
          <p:spPr>
            <a:xfrm>
              <a:off x="8009" y="1668"/>
              <a:ext cx="1872" cy="3234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/>
            <p:cNvCxnSpPr>
              <a:stCxn id="454" idx="5"/>
            </p:cNvCxnSpPr>
            <p:nvPr/>
          </p:nvCxnSpPr>
          <p:spPr>
            <a:xfrm>
              <a:off x="4704" y="3585"/>
              <a:ext cx="1865" cy="3266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/>
            <p:cNvCxnSpPr>
              <a:stCxn id="450" idx="3"/>
              <a:endCxn id="454" idx="7"/>
            </p:cNvCxnSpPr>
            <p:nvPr/>
          </p:nvCxnSpPr>
          <p:spPr>
            <a:xfrm flipH="1">
              <a:off x="4704" y="1649"/>
              <a:ext cx="3261" cy="1846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>
              <a:endCxn id="451" idx="7"/>
            </p:cNvCxnSpPr>
            <p:nvPr/>
          </p:nvCxnSpPr>
          <p:spPr>
            <a:xfrm flipH="1">
              <a:off x="6633" y="4992"/>
              <a:ext cx="3252" cy="1859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>
              <a:stCxn id="449" idx="5"/>
              <a:endCxn id="456" idx="2"/>
            </p:cNvCxnSpPr>
            <p:nvPr/>
          </p:nvCxnSpPr>
          <p:spPr>
            <a:xfrm>
              <a:off x="6633" y="1649"/>
              <a:ext cx="3219" cy="1891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>
              <a:endCxn id="453" idx="7"/>
            </p:cNvCxnSpPr>
            <p:nvPr/>
          </p:nvCxnSpPr>
          <p:spPr>
            <a:xfrm flipH="1">
              <a:off x="4704" y="1649"/>
              <a:ext cx="1897" cy="3252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>
              <a:endCxn id="452" idx="2"/>
            </p:cNvCxnSpPr>
            <p:nvPr/>
          </p:nvCxnSpPr>
          <p:spPr>
            <a:xfrm>
              <a:off x="4704" y="4979"/>
              <a:ext cx="3242" cy="1917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>
              <a:stCxn id="456" idx="3"/>
              <a:endCxn id="452" idx="3"/>
            </p:cNvCxnSpPr>
            <p:nvPr/>
          </p:nvCxnSpPr>
          <p:spPr>
            <a:xfrm flipH="1">
              <a:off x="7964" y="3585"/>
              <a:ext cx="1906" cy="3356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组合 510"/>
            <p:cNvGrpSpPr/>
            <p:nvPr/>
          </p:nvGrpSpPr>
          <p:grpSpPr>
            <a:xfrm>
              <a:off x="4591" y="1536"/>
              <a:ext cx="5396" cy="5420"/>
              <a:chOff x="6126998" y="1378806"/>
              <a:chExt cx="4568515" cy="4588685"/>
            </a:xfrm>
          </p:grpSpPr>
          <p:sp>
            <p:nvSpPr>
              <p:cNvPr id="512" name="椭圆 511"/>
              <p:cNvSpPr/>
              <p:nvPr/>
            </p:nvSpPr>
            <p:spPr>
              <a:xfrm>
                <a:off x="7760630" y="137880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13" name="椭圆 512"/>
              <p:cNvSpPr/>
              <p:nvPr/>
            </p:nvSpPr>
            <p:spPr>
              <a:xfrm>
                <a:off x="8963988" y="137880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14" name="椭圆 513"/>
              <p:cNvSpPr/>
              <p:nvPr/>
            </p:nvSpPr>
            <p:spPr>
              <a:xfrm>
                <a:off x="7760630" y="585949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15" name="椭圆 514"/>
              <p:cNvSpPr/>
              <p:nvPr/>
            </p:nvSpPr>
            <p:spPr>
              <a:xfrm>
                <a:off x="8963988" y="585949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16" name="椭圆 515"/>
              <p:cNvSpPr/>
              <p:nvPr/>
            </p:nvSpPr>
            <p:spPr>
              <a:xfrm>
                <a:off x="6126998" y="42084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17" name="椭圆 516"/>
              <p:cNvSpPr/>
              <p:nvPr/>
            </p:nvSpPr>
            <p:spPr>
              <a:xfrm>
                <a:off x="6126998" y="301782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18" name="椭圆 517"/>
              <p:cNvSpPr/>
              <p:nvPr/>
            </p:nvSpPr>
            <p:spPr>
              <a:xfrm>
                <a:off x="10587513" y="420915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19" name="椭圆 518"/>
              <p:cNvSpPr/>
              <p:nvPr/>
            </p:nvSpPr>
            <p:spPr>
              <a:xfrm>
                <a:off x="10577889" y="301782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20" name="椭圆 519"/>
              <p:cNvSpPr/>
              <p:nvPr/>
            </p:nvSpPr>
            <p:spPr>
              <a:xfrm>
                <a:off x="6722405" y="525780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21" name="椭圆 520"/>
              <p:cNvSpPr/>
              <p:nvPr/>
            </p:nvSpPr>
            <p:spPr>
              <a:xfrm>
                <a:off x="10008530" y="525780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22" name="椭圆 521"/>
              <p:cNvSpPr/>
              <p:nvPr/>
            </p:nvSpPr>
            <p:spPr>
              <a:xfrm>
                <a:off x="6722405" y="198202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23" name="椭圆 522"/>
              <p:cNvSpPr/>
              <p:nvPr/>
            </p:nvSpPr>
            <p:spPr>
              <a:xfrm>
                <a:off x="10008530" y="198202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cxnSp>
            <p:nvCxnSpPr>
              <p:cNvPr id="524" name="直接连接符 523"/>
              <p:cNvCxnSpPr>
                <a:stCxn id="523" idx="5"/>
                <a:endCxn id="519" idx="0"/>
              </p:cNvCxnSpPr>
              <p:nvPr/>
            </p:nvCxnSpPr>
            <p:spPr>
              <a:xfrm>
                <a:off x="10100714" y="2074205"/>
                <a:ext cx="531175" cy="943620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直接连接符 524"/>
              <p:cNvCxnSpPr>
                <a:stCxn id="519" idx="5"/>
                <a:endCxn id="518" idx="7"/>
              </p:cNvCxnSpPr>
              <p:nvPr/>
            </p:nvCxnSpPr>
            <p:spPr>
              <a:xfrm>
                <a:off x="10670073" y="3110009"/>
                <a:ext cx="9624" cy="1114964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直接连接符 525"/>
              <p:cNvCxnSpPr>
                <a:stCxn id="517" idx="3"/>
                <a:endCxn id="516" idx="1"/>
              </p:cNvCxnSpPr>
              <p:nvPr/>
            </p:nvCxnSpPr>
            <p:spPr>
              <a:xfrm>
                <a:off x="6142814" y="3110009"/>
                <a:ext cx="0" cy="1114257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接连接符 526"/>
              <p:cNvCxnSpPr>
                <a:stCxn id="516" idx="4"/>
                <a:endCxn id="520" idx="1"/>
              </p:cNvCxnSpPr>
              <p:nvPr/>
            </p:nvCxnSpPr>
            <p:spPr>
              <a:xfrm>
                <a:off x="6180998" y="4316450"/>
                <a:ext cx="557223" cy="957168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接连接符 527"/>
              <p:cNvCxnSpPr>
                <a:stCxn id="522" idx="3"/>
                <a:endCxn id="517" idx="0"/>
              </p:cNvCxnSpPr>
              <p:nvPr/>
            </p:nvCxnSpPr>
            <p:spPr>
              <a:xfrm flipH="1">
                <a:off x="6180998" y="2074205"/>
                <a:ext cx="557223" cy="943620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直接连接符 528"/>
              <p:cNvCxnSpPr>
                <a:stCxn id="512" idx="2"/>
                <a:endCxn id="522" idx="7"/>
              </p:cNvCxnSpPr>
              <p:nvPr/>
            </p:nvCxnSpPr>
            <p:spPr>
              <a:xfrm flipH="1">
                <a:off x="6814589" y="1432806"/>
                <a:ext cx="946041" cy="56503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529"/>
              <p:cNvCxnSpPr>
                <a:stCxn id="513" idx="2"/>
                <a:endCxn id="512" idx="6"/>
              </p:cNvCxnSpPr>
              <p:nvPr/>
            </p:nvCxnSpPr>
            <p:spPr>
              <a:xfrm flipH="1">
                <a:off x="7868630" y="1432806"/>
                <a:ext cx="1095358" cy="0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直接连接符 530"/>
              <p:cNvCxnSpPr>
                <a:stCxn id="515" idx="2"/>
                <a:endCxn id="514" idx="6"/>
              </p:cNvCxnSpPr>
              <p:nvPr/>
            </p:nvCxnSpPr>
            <p:spPr>
              <a:xfrm flipH="1">
                <a:off x="7868630" y="5913491"/>
                <a:ext cx="1095358" cy="0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直接连接符 531"/>
              <p:cNvCxnSpPr>
                <a:stCxn id="523" idx="1"/>
                <a:endCxn id="513" idx="6"/>
              </p:cNvCxnSpPr>
              <p:nvPr/>
            </p:nvCxnSpPr>
            <p:spPr>
              <a:xfrm flipH="1" flipV="1">
                <a:off x="9071988" y="1432806"/>
                <a:ext cx="952358" cy="56503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直接连接符 532"/>
              <p:cNvCxnSpPr>
                <a:stCxn id="518" idx="4"/>
                <a:endCxn id="521" idx="7"/>
              </p:cNvCxnSpPr>
              <p:nvPr/>
            </p:nvCxnSpPr>
            <p:spPr>
              <a:xfrm flipH="1">
                <a:off x="10100714" y="4317157"/>
                <a:ext cx="540799" cy="956461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直接连接符 533"/>
              <p:cNvCxnSpPr>
                <a:stCxn id="521" idx="3"/>
                <a:endCxn id="515" idx="6"/>
              </p:cNvCxnSpPr>
              <p:nvPr/>
            </p:nvCxnSpPr>
            <p:spPr>
              <a:xfrm flipH="1">
                <a:off x="9071988" y="5349986"/>
                <a:ext cx="952358" cy="563505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直接连接符 534"/>
              <p:cNvCxnSpPr>
                <a:stCxn id="514" idx="2"/>
                <a:endCxn id="520" idx="5"/>
              </p:cNvCxnSpPr>
              <p:nvPr/>
            </p:nvCxnSpPr>
            <p:spPr>
              <a:xfrm flipH="1" flipV="1">
                <a:off x="6814589" y="5349986"/>
                <a:ext cx="946041" cy="563505"/>
              </a:xfrm>
              <a:prstGeom prst="line">
                <a:avLst/>
              </a:prstGeom>
              <a:ln w="127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4672" y="1635"/>
              <a:ext cx="5272" cy="5272"/>
              <a:chOff x="8445950" y="-5123245"/>
              <a:chExt cx="4464000" cy="4464000"/>
            </a:xfrm>
          </p:grpSpPr>
          <p:sp>
            <p:nvSpPr>
              <p:cNvPr id="316" name="十二边形 315"/>
              <p:cNvSpPr>
                <a:spLocks noChangeAspect="1"/>
              </p:cNvSpPr>
              <p:nvPr/>
            </p:nvSpPr>
            <p:spPr>
              <a:xfrm>
                <a:off x="8445950" y="-5123245"/>
                <a:ext cx="4464000" cy="4464000"/>
              </a:xfrm>
              <a:prstGeom prst="dodecagon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grpSp>
            <p:nvGrpSpPr>
              <p:cNvPr id="317" name="组合 316"/>
              <p:cNvGrpSpPr/>
              <p:nvPr/>
            </p:nvGrpSpPr>
            <p:grpSpPr>
              <a:xfrm>
                <a:off x="8579301" y="-4971244"/>
                <a:ext cx="4180115" cy="4180115"/>
                <a:chOff x="7231236" y="1579333"/>
                <a:chExt cx="4180115" cy="4180115"/>
              </a:xfrm>
            </p:grpSpPr>
            <p:sp>
              <p:nvSpPr>
                <p:cNvPr id="319" name="椭圆 318"/>
                <p:cNvSpPr/>
                <p:nvPr/>
              </p:nvSpPr>
              <p:spPr>
                <a:xfrm>
                  <a:off x="7231236" y="1579333"/>
                  <a:ext cx="4180115" cy="418011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BB015"/>
                    </a:gs>
                    <a:gs pos="53000">
                      <a:srgbClr val="FBB015"/>
                    </a:gs>
                    <a:gs pos="100000">
                      <a:srgbClr val="FFD337"/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321" name="任意多边形 320"/>
                <p:cNvSpPr/>
                <p:nvPr/>
              </p:nvSpPr>
              <p:spPr>
                <a:xfrm>
                  <a:off x="7247642" y="1887987"/>
                  <a:ext cx="1013305" cy="3562806"/>
                </a:xfrm>
                <a:custGeom>
                  <a:avLst/>
                  <a:gdLst>
                    <a:gd name="connsiteX0" fmla="*/ 1013305 w 1013305"/>
                    <a:gd name="connsiteY0" fmla="*/ 0 h 3562806"/>
                    <a:gd name="connsiteX1" fmla="*/ 988658 w 1013305"/>
                    <a:gd name="connsiteY1" fmla="*/ 3562806 h 3562806"/>
                    <a:gd name="connsiteX2" fmla="*/ 921487 w 1013305"/>
                    <a:gd name="connsiteY2" fmla="*/ 3521998 h 3562806"/>
                    <a:gd name="connsiteX3" fmla="*/ 0 w 1013305"/>
                    <a:gd name="connsiteY3" fmla="*/ 1788889 h 3562806"/>
                    <a:gd name="connsiteX4" fmla="*/ 921487 w 1013305"/>
                    <a:gd name="connsiteY4" fmla="*/ 55780 h 3562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3305" h="3562806">
                      <a:moveTo>
                        <a:pt x="1013305" y="0"/>
                      </a:moveTo>
                      <a:lnTo>
                        <a:pt x="988658" y="3562806"/>
                      </a:lnTo>
                      <a:lnTo>
                        <a:pt x="921487" y="3521998"/>
                      </a:lnTo>
                      <a:cubicBezTo>
                        <a:pt x="365528" y="3146400"/>
                        <a:pt x="0" y="2510331"/>
                        <a:pt x="0" y="1788889"/>
                      </a:cubicBezTo>
                      <a:cubicBezTo>
                        <a:pt x="0" y="1067447"/>
                        <a:pt x="365528" y="431379"/>
                        <a:pt x="921487" y="557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27000"/>
                      </a:schemeClr>
                    </a:gs>
                    <a:gs pos="0">
                      <a:schemeClr val="bg1">
                        <a:alpha val="50000"/>
                      </a:schemeClr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323" name="任意多边形 322"/>
                <p:cNvSpPr/>
                <p:nvPr/>
              </p:nvSpPr>
              <p:spPr>
                <a:xfrm>
                  <a:off x="8672497" y="1579333"/>
                  <a:ext cx="2738854" cy="3045182"/>
                </a:xfrm>
                <a:custGeom>
                  <a:avLst/>
                  <a:gdLst>
                    <a:gd name="connsiteX0" fmla="*/ 648796 w 2738854"/>
                    <a:gd name="connsiteY0" fmla="*/ 0 h 3045182"/>
                    <a:gd name="connsiteX1" fmla="*/ 2738854 w 2738854"/>
                    <a:gd name="connsiteY1" fmla="*/ 2090058 h 3045182"/>
                    <a:gd name="connsiteX2" fmla="*/ 2574607 w 2738854"/>
                    <a:gd name="connsiteY2" fmla="*/ 2903603 h 3045182"/>
                    <a:gd name="connsiteX3" fmla="*/ 2506405 w 2738854"/>
                    <a:gd name="connsiteY3" fmla="*/ 3045182 h 3045182"/>
                    <a:gd name="connsiteX4" fmla="*/ 0 w 2738854"/>
                    <a:gd name="connsiteY4" fmla="*/ 103948 h 3045182"/>
                    <a:gd name="connsiteX5" fmla="*/ 27277 w 2738854"/>
                    <a:gd name="connsiteY5" fmla="*/ 93965 h 3045182"/>
                    <a:gd name="connsiteX6" fmla="*/ 648796 w 2738854"/>
                    <a:gd name="connsiteY6" fmla="*/ 0 h 3045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38854" h="3045182">
                      <a:moveTo>
                        <a:pt x="648796" y="0"/>
                      </a:moveTo>
                      <a:cubicBezTo>
                        <a:pt x="1803103" y="0"/>
                        <a:pt x="2738854" y="935751"/>
                        <a:pt x="2738854" y="2090058"/>
                      </a:cubicBezTo>
                      <a:cubicBezTo>
                        <a:pt x="2738854" y="2378635"/>
                        <a:pt x="2680370" y="2653552"/>
                        <a:pt x="2574607" y="2903603"/>
                      </a:cubicBezTo>
                      <a:lnTo>
                        <a:pt x="2506405" y="3045182"/>
                      </a:lnTo>
                      <a:lnTo>
                        <a:pt x="0" y="103948"/>
                      </a:lnTo>
                      <a:lnTo>
                        <a:pt x="27277" y="93965"/>
                      </a:lnTo>
                      <a:cubicBezTo>
                        <a:pt x="223615" y="32898"/>
                        <a:pt x="432364" y="0"/>
                        <a:pt x="648796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7000"/>
                      </a:schemeClr>
                    </a:gs>
                    <a:gs pos="47000">
                      <a:schemeClr val="bg1">
                        <a:alpha val="17000"/>
                      </a:schemeClr>
                    </a:gs>
                    <a:gs pos="0">
                      <a:schemeClr val="bg1">
                        <a:alpha val="75000"/>
                      </a:scheme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</p:grpSp>
        </p:grpSp>
        <p:sp>
          <p:nvSpPr>
            <p:cNvPr id="254" name="文本框 253"/>
            <p:cNvSpPr txBox="1"/>
            <p:nvPr/>
          </p:nvSpPr>
          <p:spPr>
            <a:xfrm>
              <a:off x="5700" y="3294"/>
              <a:ext cx="316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</a:t>
              </a:r>
              <a:endPara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 animBg="1"/>
      <p:bldP spid="329" grpId="1" animBg="1"/>
      <p:bldP spid="32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2795905" y="248285"/>
            <a:ext cx="3327400" cy="469900"/>
            <a:chOff x="4803" y="391"/>
            <a:chExt cx="5240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972" cy="740"/>
              <a:chOff x="4970" y="1507"/>
              <a:chExt cx="49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04" y="1507"/>
                <a:ext cx="413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1.4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41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付费产业规模预测</a:t>
              </a:r>
              <a:endPara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165" y="858520"/>
            <a:ext cx="6024880" cy="3841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4430" y="4798695"/>
            <a:ext cx="15303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（数据来源：艾瑞咨询）</a:t>
            </a:r>
            <a:endParaRPr lang="zh-CN" altLang="en-US" sz="10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331595" y="1426210"/>
            <a:ext cx="5752465" cy="1788160"/>
            <a:chOff x="2097" y="2246"/>
            <a:chExt cx="9059" cy="281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951" y="3628"/>
              <a:ext cx="7029" cy="0"/>
            </a:xfrm>
            <a:prstGeom prst="line">
              <a:avLst/>
            </a:prstGeom>
            <a:ln w="31750"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V="1">
              <a:off x="2691" y="3628"/>
              <a:ext cx="1260" cy="841"/>
            </a:xfrm>
            <a:prstGeom prst="line">
              <a:avLst/>
            </a:prstGeom>
            <a:ln w="31750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780" y="2336"/>
              <a:ext cx="50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4780" y="3252"/>
              <a:ext cx="422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V="1">
              <a:off x="9790" y="2336"/>
              <a:ext cx="0" cy="3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V="1">
              <a:off x="4785" y="2336"/>
              <a:ext cx="0" cy="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V="1">
              <a:off x="9009" y="2658"/>
              <a:ext cx="781" cy="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直角三角形 18"/>
            <p:cNvSpPr/>
            <p:nvPr/>
          </p:nvSpPr>
          <p:spPr>
            <a:xfrm rot="16200000">
              <a:off x="9430" y="2893"/>
              <a:ext cx="300" cy="418"/>
            </a:xfrm>
            <a:prstGeom prst="rtTriangle">
              <a:avLst/>
            </a:prstGeom>
            <a:solidFill>
              <a:srgbClr val="4694B2">
                <a:alpha val="45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90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9672" y="2246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4701" y="3150"/>
              <a:ext cx="180" cy="1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25" name="TextBox 6"/>
            <p:cNvSpPr txBox="1">
              <a:spLocks noChangeArrowheads="1"/>
            </p:cNvSpPr>
            <p:nvPr/>
          </p:nvSpPr>
          <p:spPr bwMode="auto">
            <a:xfrm>
              <a:off x="5072" y="2361"/>
              <a:ext cx="1281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33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6"/>
            <p:cNvSpPr txBox="1">
              <a:spLocks noChangeArrowheads="1"/>
            </p:cNvSpPr>
            <p:nvPr/>
          </p:nvSpPr>
          <p:spPr bwMode="auto">
            <a:xfrm>
              <a:off x="5990" y="2460"/>
              <a:ext cx="3200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微云视产品介绍</a:t>
              </a:r>
              <a:endPara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3" name="弧形 252"/>
            <p:cNvSpPr/>
            <p:nvPr/>
          </p:nvSpPr>
          <p:spPr>
            <a:xfrm>
              <a:off x="10804" y="3452"/>
              <a:ext cx="352" cy="352"/>
            </a:xfrm>
            <a:prstGeom prst="arc">
              <a:avLst>
                <a:gd name="adj1" fmla="val 13092993"/>
                <a:gd name="adj2" fmla="val 8672077"/>
              </a:avLst>
            </a:prstGeom>
            <a:ln w="22225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" name="同心圆 3"/>
            <p:cNvSpPr/>
            <p:nvPr/>
          </p:nvSpPr>
          <p:spPr>
            <a:xfrm>
              <a:off x="2097" y="3874"/>
              <a:ext cx="1188" cy="1188"/>
            </a:xfrm>
            <a:prstGeom prst="donut">
              <a:avLst>
                <a:gd name="adj" fmla="val 5827"/>
              </a:avLst>
            </a:prstGeom>
            <a:gradFill flip="none" rotWithShape="1">
              <a:gsLst>
                <a:gs pos="30000">
                  <a:srgbClr val="132D35">
                    <a:alpha val="0"/>
                  </a:srgbClr>
                </a:gs>
                <a:gs pos="0">
                  <a:srgbClr val="132D35">
                    <a:alpha val="0"/>
                  </a:srgbClr>
                </a:gs>
                <a:gs pos="3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260" y="4050"/>
              <a:ext cx="863" cy="863"/>
            </a:xfrm>
            <a:prstGeom prst="donut">
              <a:avLst>
                <a:gd name="adj" fmla="val 7957"/>
              </a:avLst>
            </a:prstGeom>
            <a:gradFill flip="none" rotWithShape="1">
              <a:gsLst>
                <a:gs pos="38000">
                  <a:srgbClr val="132D35">
                    <a:alpha val="0"/>
                  </a:srgbClr>
                </a:gs>
                <a:gs pos="4000">
                  <a:srgbClr val="132D35">
                    <a:alpha val="0"/>
                  </a:srgbClr>
                </a:gs>
                <a:gs pos="4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2435" y="4213"/>
              <a:ext cx="537" cy="537"/>
            </a:xfrm>
            <a:prstGeom prst="donut">
              <a:avLst>
                <a:gd name="adj" fmla="val 23580"/>
              </a:avLst>
            </a:prstGeom>
            <a:gradFill flip="none" rotWithShape="1">
              <a:gsLst>
                <a:gs pos="44000">
                  <a:srgbClr val="132D35">
                    <a:alpha val="0"/>
                  </a:srgbClr>
                </a:gs>
                <a:gs pos="23000">
                  <a:srgbClr val="132D35">
                    <a:alpha val="0"/>
                  </a:srgbClr>
                </a:gs>
                <a:gs pos="44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3049905" y="248285"/>
            <a:ext cx="2982595" cy="469900"/>
            <a:chOff x="4803" y="391"/>
            <a:chExt cx="4697" cy="7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928" y="391"/>
              <a:ext cx="4572" cy="740"/>
              <a:chOff x="4970" y="1507"/>
              <a:chExt cx="4572" cy="7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14" y="1507"/>
                <a:ext cx="3728" cy="72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70" y="1507"/>
                <a:ext cx="843" cy="740"/>
              </a:xfrm>
              <a:prstGeom prst="rect">
                <a:avLst/>
              </a:prstGeom>
              <a:solidFill>
                <a:srgbClr val="FBB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803" y="406"/>
              <a:ext cx="10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</a:t>
              </a:r>
              <a:endPara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93" y="458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微云视系统的诞生</a:t>
              </a:r>
              <a:endPara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45" name="文本框 4"/>
          <p:cNvSpPr txBox="1"/>
          <p:nvPr/>
        </p:nvSpPr>
        <p:spPr>
          <a:xfrm>
            <a:off x="4257675" y="2197735"/>
            <a:ext cx="41287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专注于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内容付费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源码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提供商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1275080"/>
            <a:ext cx="3610610" cy="272478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5537835" y="3048000"/>
            <a:ext cx="1568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z="32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微云视</a:t>
            </a:r>
            <a:endParaRPr lang="zh-CN" altLang="en-US" sz="32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58703" y="1458595"/>
            <a:ext cx="292671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2016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  微三云强势推出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3" grpId="0"/>
    </p:bldLst>
  </p:timing>
</p:sld>
</file>

<file path=ppt/tags/tag1.xml><?xml version="1.0" encoding="utf-8"?>
<p:tagLst xmlns:p="http://schemas.openxmlformats.org/presentationml/2006/main">
  <p:tag name="KSO_WM_UNIT_TIMELINE_EMPHASIS_ID" val="3"/>
  <p:tag name="KSO_WM_UNIT_COLOR_SCHEME_SHAPE_ID" val="20"/>
  <p:tag name="KSO_WM_UNIT_COLOR_SCHEME_PARENT_PAGE" val="0_4"/>
  <p:tag name="KSO_WM_UNIT_HIGHLIGHT" val="0"/>
  <p:tag name="KSO_WM_UNIT_COMPATIBLE" val="0"/>
  <p:tag name="KSO_WM_DIAGRAM_GROUP_CODE" val="m1-1"/>
  <p:tag name="KSO_WM_UNIT_TYPE" val="m_i"/>
  <p:tag name="KSO_WM_UNIT_INDEX" val="1_1"/>
  <p:tag name="KSO_WM_UNIT_ID" val="diagram20191586_4*m_i*1_1"/>
  <p:tag name="KSO_WM_TEMPLATE_CATEGORY" val="diagram"/>
  <p:tag name="KSO_WM_TEMPLATE_INDEX" val="20191586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2"/>
  <p:tag name="KSO_WM_UNIT_ID" val="diagram636_4*q_i*1_2"/>
  <p:tag name="KSO_WM_UNIT_CLEAR" val="1"/>
  <p:tag name="KSO_WM_UNIT_LAYERLEVEL" val="1_1"/>
  <p:tag name="KSO_WM_DIAGRAM_GROUP_CODE" val="q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3"/>
  <p:tag name="KSO_WM_UNIT_ID" val="diagram636_4*q_i*1_3"/>
  <p:tag name="KSO_WM_UNIT_CLEAR" val="1"/>
  <p:tag name="KSO_WM_UNIT_LAYERLEVEL" val="1_1"/>
  <p:tag name="KSO_WM_DIAGRAM_GROUP_CODE" val="q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4"/>
  <p:tag name="KSO_WM_UNIT_ID" val="diagram636_4*q_i*1_4"/>
  <p:tag name="KSO_WM_UNIT_CLEAR" val="1"/>
  <p:tag name="KSO_WM_UNIT_LAYERLEVEL" val="1_1"/>
  <p:tag name="KSO_WM_DIAGRAM_GROUP_CODE" val="q1-1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13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5"/>
  <p:tag name="KSO_WM_UNIT_ID" val="diagram636_4*q_i*1_5"/>
  <p:tag name="KSO_WM_UNIT_CLEAR" val="1"/>
  <p:tag name="KSO_WM_UNIT_LAYERLEVEL" val="1_1"/>
  <p:tag name="KSO_WM_DIAGRAM_GROUP_CODE" val="q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6"/>
  <p:tag name="KSO_WM_UNIT_ID" val="diagram636_4*q_i*1_6"/>
  <p:tag name="KSO_WM_UNIT_CLEAR" val="1"/>
  <p:tag name="KSO_WM_UNIT_LAYERLEVEL" val="1_1"/>
  <p:tag name="KSO_WM_DIAGRAM_GROUP_CODE" val="q1-1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15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7"/>
  <p:tag name="KSO_WM_UNIT_ID" val="diagram636_4*q_i*1_7"/>
  <p:tag name="KSO_WM_UNIT_CLEAR" val="1"/>
  <p:tag name="KSO_WM_UNIT_LAYERLEVEL" val="1_1"/>
  <p:tag name="KSO_WM_DIAGRAM_GROUP_CODE" val="q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8"/>
  <p:tag name="KSO_WM_UNIT_ID" val="diagram636_4*q_i*1_8"/>
  <p:tag name="KSO_WM_UNIT_CLEAR" val="1"/>
  <p:tag name="KSO_WM_UNIT_LAYERLEVEL" val="1_1"/>
  <p:tag name="KSO_WM_DIAGRAM_GROUP_CODE" val="q1-1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17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9"/>
  <p:tag name="KSO_WM_UNIT_ID" val="diagram636_4*q_i*1_9"/>
  <p:tag name="KSO_WM_UNIT_CLEAR" val="1"/>
  <p:tag name="KSO_WM_UNIT_LAYERLEVEL" val="1_1"/>
  <p:tag name="KSO_WM_DIAGRAM_GROUP_CODE" val="q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10"/>
  <p:tag name="KSO_WM_UNIT_ID" val="diagram636_4*q_i*1_10"/>
  <p:tag name="KSO_WM_UNIT_CLEAR" val="1"/>
  <p:tag name="KSO_WM_UNIT_LAYERLEVEL" val="1_1"/>
  <p:tag name="KSO_WM_DIAGRAM_GROUP_CODE" val="q1-1"/>
  <p:tag name="KSO_WM_UNIT_LINE_FORE_SCHEMECOLOR_INDEX" val="5"/>
  <p:tag name="KSO_WM_UNIT_LINE_FILL_TYPE" val="2"/>
</p:tagLst>
</file>

<file path=ppt/tags/tag19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11"/>
  <p:tag name="KSO_WM_UNIT_ID" val="diagram636_4*q_i*1_11"/>
  <p:tag name="KSO_WM_UNIT_CLEAR" val="1"/>
  <p:tag name="KSO_WM_UNIT_LAYERLEVEL" val="1_1"/>
  <p:tag name="KSO_WM_DIAGRAM_GROUP_CODE" val="q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TIMELINE_IDINGROUP" val="3"/>
  <p:tag name="KSO_WM_UNIT_TIMELINE_EMPHASIS_ID" val="3"/>
  <p:tag name="KSO_WM_UNIT_COLOR_SCHEME_SHAPE_ID" val="55"/>
  <p:tag name="KSO_WM_UNIT_COLOR_SCHEME_PARENT_PAGE" val="0_4"/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diagram20191586_4*m_h_i*1_1_1"/>
  <p:tag name="KSO_WM_TEMPLATE_CATEGORY" val="diagram"/>
  <p:tag name="KSO_WM_TEMPLATE_INDEX" val="2019158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12"/>
  <p:tag name="KSO_WM_UNIT_ID" val="diagram636_4*q_i*1_12"/>
  <p:tag name="KSO_WM_UNIT_CLEAR" val="1"/>
  <p:tag name="KSO_WM_UNIT_LAYERLEVEL" val="1_1"/>
  <p:tag name="KSO_WM_DIAGRAM_GROUP_CODE" val="q1-1"/>
  <p:tag name="KSO_WM_UNIT_LINE_FORE_SCHEMECOLOR_INDEX" val="5"/>
  <p:tag name="KSO_WM_UNIT_LINE_FILL_TYPE" val="2"/>
</p:tagLst>
</file>

<file path=ppt/tags/tag21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41"/>
  <p:tag name="KSO_WM_UNIT_ID" val="diagram636_4*q_i*1_41"/>
  <p:tag name="KSO_WM_UNIT_CLEAR" val="1"/>
  <p:tag name="KSO_WM_UNIT_LAYERLEVEL" val="1_1"/>
  <p:tag name="KSO_WM_DIAGRAM_GROUP_CODE" val="q1-1"/>
  <p:tag name="KSO_WM_UNIT_LINE_FORE_SCHEMECOLOR_INDEX" val="10"/>
  <p:tag name="KSO_WM_UNIT_LINE_FILL_TYPE" val="2"/>
</p:tagLst>
</file>

<file path=ppt/tags/tag22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42"/>
  <p:tag name="KSO_WM_UNIT_ID" val="diagram636_4*q_i*1_42"/>
  <p:tag name="KSO_WM_UNIT_CLEAR" val="1"/>
  <p:tag name="KSO_WM_UNIT_LAYERLEVEL" val="1_1"/>
  <p:tag name="KSO_WM_DIAGRAM_GROUP_CODE" val="q1-1"/>
  <p:tag name="KSO_WM_UNIT_LINE_FORE_SCHEMECOLOR_INDEX" val="9"/>
  <p:tag name="KSO_WM_UNIT_LINE_FILL_TYPE" val="2"/>
</p:tagLst>
</file>

<file path=ppt/tags/tag23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43"/>
  <p:tag name="KSO_WM_UNIT_ID" val="diagram636_4*q_i*1_43"/>
  <p:tag name="KSO_WM_UNIT_CLEAR" val="1"/>
  <p:tag name="KSO_WM_UNIT_LAYERLEVEL" val="1_1"/>
  <p:tag name="KSO_WM_DIAGRAM_GROUP_CODE" val="q1-1"/>
  <p:tag name="KSO_WM_UNIT_LINE_FORE_SCHEMECOLOR_INDEX" val="7"/>
  <p:tag name="KSO_WM_UNIT_LINE_FILL_TYPE" val="2"/>
</p:tagLst>
</file>

<file path=ppt/tags/tag24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44"/>
  <p:tag name="KSO_WM_UNIT_ID" val="diagram636_4*q_i*1_44"/>
  <p:tag name="KSO_WM_UNIT_CLEAR" val="1"/>
  <p:tag name="KSO_WM_UNIT_LAYERLEVEL" val="1_1"/>
  <p:tag name="KSO_WM_DIAGRAM_GROUP_CODE" val="q1-1"/>
  <p:tag name="KSO_WM_UNIT_LINE_FORE_SCHEMECOLOR_INDEX" val="6"/>
  <p:tag name="KSO_WM_UNIT_LINE_FILL_TYPE" val="2"/>
</p:tagLst>
</file>

<file path=ppt/tags/tag25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45"/>
  <p:tag name="KSO_WM_UNIT_ID" val="diagram636_4*q_i*1_45"/>
  <p:tag name="KSO_WM_UNIT_CLEAR" val="1"/>
  <p:tag name="KSO_WM_UNIT_LAYERLEVEL" val="1_1"/>
  <p:tag name="KSO_WM_DIAGRAM_GROUP_CODE" val="q1-1"/>
  <p:tag name="KSO_WM_UNIT_LINE_FORE_SCHEMECOLOR_INDEX" val="8"/>
  <p:tag name="KSO_WM_UNIT_LINE_FILL_TYPE" val="2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7"/>
  <p:tag name="KSO_WM_UNIT_TYPE" val="l_h_f"/>
  <p:tag name="KSO_WM_UNIT_INDEX" val="1_1_1"/>
  <p:tag name="KSO_WM_UNIT_ID" val="diagram160117_4*l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7"/>
  <p:tag name="KSO_WM_UNIT_TYPE" val="l_h_f"/>
  <p:tag name="KSO_WM_UNIT_INDEX" val="1_4_1"/>
  <p:tag name="KSO_WM_UNIT_ID" val="diagram160117_4*l_h_f*1_4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7"/>
  <p:tag name="KSO_WM_UNIT_TYPE" val="l_h_f"/>
  <p:tag name="KSO_WM_UNIT_INDEX" val="1_3_1"/>
  <p:tag name="KSO_WM_UNIT_ID" val="diagram160117_4*l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7"/>
  <p:tag name="KSO_WM_UNIT_TYPE" val="l_h_f"/>
  <p:tag name="KSO_WM_UNIT_INDEX" val="1_2_1"/>
  <p:tag name="KSO_WM_UNIT_ID" val="diagram160117_4*l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TIMELINE_IDINGROUP" val="3"/>
  <p:tag name="KSO_WM_UNIT_TIMELINE_EMPHASIS_ID" val="3"/>
  <p:tag name="KSO_WM_UNIT_COLOR_SCHEME_SHAPE_ID" val="19"/>
  <p:tag name="KSO_WM_UNIT_COLOR_SCHEME_PARENT_PAGE" val="0_4"/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diagram20191586_4*m_h_i*1_2_1"/>
  <p:tag name="KSO_WM_TEMPLATE_CATEGORY" val="diagram"/>
  <p:tag name="KSO_WM_TEMPLATE_INDEX" val="2019158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8"/>
  <p:tag name="KSO_WM_UNIT_ID" val="diagram20187804_1*r_i*1_8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6"/>
  <p:tag name="KSO_WM_UNIT_ID" val="diagram20187804_1*r_i*1_16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7"/>
  <p:tag name="KSO_WM_UNIT_ID" val="diagram20187804_1*r_i*1_7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6"/>
  <p:tag name="KSO_WM_UNIT_ID" val="diagram20187804_1*r_i*1_6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5"/>
  <p:tag name="KSO_WM_UNIT_ID" val="diagram20187804_1*r_i*1_5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"/>
  <p:tag name="KSO_WM_UNIT_ID" val="diagram20187804_1*r_i*1_4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"/>
  <p:tag name="KSO_WM_UNIT_ID" val="diagram20187804_1*r_i*1_3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"/>
  <p:tag name="KSO_WM_UNIT_ID" val="diagram20187804_1*r_i*1_2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"/>
  <p:tag name="KSO_WM_UNIT_ID" val="diagram20187804_1*r_i*1_1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5"/>
  <p:tag name="KSO_WM_UNIT_ID" val="diagram20187804_1*r_i*1_15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TIMELINE_IDINGROUP" val="3"/>
  <p:tag name="KSO_WM_UNIT_TIMELINE_EMPHASIS_ID" val="3"/>
  <p:tag name="KSO_WM_UNIT_COLOR_SCHEME_SHAPE_ID" val="23"/>
  <p:tag name="KSO_WM_UNIT_COLOR_SCHEME_PARENT_PAGE" val="0_4"/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diagram20191586_4*m_h_i*1_3_1"/>
  <p:tag name="KSO_WM_TEMPLATE_CATEGORY" val="diagram"/>
  <p:tag name="KSO_WM_TEMPLATE_INDEX" val="20191586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4"/>
  <p:tag name="KSO_WM_UNIT_ID" val="diagram20187804_1*r_i*1_14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3"/>
  <p:tag name="KSO_WM_UNIT_ID" val="diagram20187804_1*r_i*1_13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2"/>
  <p:tag name="KSO_WM_UNIT_ID" val="diagram20187804_1*r_i*1_12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1"/>
  <p:tag name="KSO_WM_UNIT_ID" val="diagram20187804_1*r_i*1_11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DIAGRAM_CONTRAST_TITLE_CNT" val="2"/>
  <p:tag name="KSO_WM_UNIT_DIAGRAM_DIMENSION_TITLE_CNT" val="1"/>
  <p:tag name="KSO_WM_UNIT_PRESET_TEXT" val="单击此处添加标题"/>
  <p:tag name="KSO_WM_UNIT_VALUE" val="22"/>
  <p:tag name="KSO_WM_UNIT_HIGHLIGHT" val="0"/>
  <p:tag name="KSO_WM_UNIT_COMPATIBLE" val="0"/>
  <p:tag name="KSO_WM_DIAGRAM_GROUP_CODE" val="r1-1"/>
  <p:tag name="KSO_WM_UNIT_TYPE" val="r_t"/>
  <p:tag name="KSO_WM_UNIT_INDEX" val="1_1"/>
  <p:tag name="KSO_WM_UNIT_ID" val="diagram20187804_1*r_t*1_1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DIAGRAM_CONTRAST_TITLE_CNT" val="2"/>
  <p:tag name="KSO_WM_UNIT_DIAGRAM_DIMENSION_TITLE_CNT" val="1"/>
  <p:tag name="KSO_WM_UNIT_PRESET_TEXT" val="单击此处添加标题"/>
  <p:tag name="KSO_WM_UNIT_VALUE" val="22"/>
  <p:tag name="KSO_WM_UNIT_HIGHLIGHT" val="0"/>
  <p:tag name="KSO_WM_UNIT_COMPATIBLE" val="0"/>
  <p:tag name="KSO_WM_DIAGRAM_GROUP_CODE" val="r1-1"/>
  <p:tag name="KSO_WM_UNIT_TYPE" val="r_t"/>
  <p:tag name="KSO_WM_UNIT_INDEX" val="1_2"/>
  <p:tag name="KSO_WM_UNIT_ID" val="diagram20187804_1*r_t*1_2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DIAGRAM_CONTRAST_TITLE_CNT" val="2"/>
  <p:tag name="KSO_WM_UNIT_DIAGRAM_DIMENSION_TITLE_CNT" val="1"/>
  <p:tag name="KSO_WM_UNIT_PRESET_TEXT" val="单击此处添加文本具体内容"/>
  <p:tag name="KSO_WM_UNIT_VALUE" val="30"/>
  <p:tag name="KSO_WM_UNIT_HIGHLIGHT" val="0"/>
  <p:tag name="KSO_WM_UNIT_COMPATIBLE" val="0"/>
  <p:tag name="KSO_WM_DIAGRAM_GROUP_CODE" val="r1-1"/>
  <p:tag name="KSO_WM_UNIT_TYPE" val="r_v"/>
  <p:tag name="KSO_WM_UNIT_INDEX" val="1_2"/>
  <p:tag name="KSO_WM_UNIT_ID" val="diagram20187804_1*r_v*1_2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TEXT_FILL_FORE_SCHEMECOLOR_INDEX" val="14"/>
  <p:tag name="KSO_WM_UNIT_TEXT_FILL_TYPE" val="1"/>
</p:tagLst>
</file>

<file path=ppt/tags/tag47.xml><?xml version="1.0" encoding="utf-8"?>
<p:tagLst xmlns:p="http://schemas.openxmlformats.org/presentationml/2006/main">
  <p:tag name="KSO_WM_UNIT_DIAGRAM_CONTRAST_TITLE_CNT" val="2"/>
  <p:tag name="KSO_WM_UNIT_DIAGRAM_DIMENSION_TITLE_CNT" val="1"/>
  <p:tag name="KSO_WM_UNIT_PRESET_TEXT" val="单击此处添加文本具体内容"/>
  <p:tag name="KSO_WM_UNIT_VALUE" val="30"/>
  <p:tag name="KSO_WM_UNIT_HIGHLIGHT" val="0"/>
  <p:tag name="KSO_WM_UNIT_COMPATIBLE" val="0"/>
  <p:tag name="KSO_WM_DIAGRAM_GROUP_CODE" val="r1-1"/>
  <p:tag name="KSO_WM_UNIT_TYPE" val="r_v"/>
  <p:tag name="KSO_WM_UNIT_INDEX" val="1_1"/>
  <p:tag name="KSO_WM_UNIT_ID" val="diagram20187804_1*r_v*1_1"/>
  <p:tag name="KSO_WM_TEMPLATE_CATEGORY" val="diagram"/>
  <p:tag name="KSO_WM_TEMPLATE_INDEX" val="20187804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KSO_WM_UNIT_TIMELINE_IDINGROUP" val="3"/>
  <p:tag name="KSO_WM_UNIT_TIMELINE_EMPHASIS_ID" val="3"/>
  <p:tag name="KSO_WM_UNIT_COLOR_SCHEME_SHAPE_ID" val="26"/>
  <p:tag name="KSO_WM_UNIT_COLOR_SCHEME_PARENT_PAGE" val="0_4"/>
  <p:tag name="KSO_WM_UNIT_HIGHLIGHT" val="0"/>
  <p:tag name="KSO_WM_UNIT_COMPATIBLE" val="0"/>
  <p:tag name="KSO_WM_DIAGRAM_GROUP_CODE" val="m1-1"/>
  <p:tag name="KSO_WM_UNIT_TYPE" val="m_h_i"/>
  <p:tag name="KSO_WM_UNIT_INDEX" val="1_4_1"/>
  <p:tag name="KSO_WM_UNIT_ID" val="diagram20191586_4*m_h_i*1_4_1"/>
  <p:tag name="KSO_WM_TEMPLATE_CATEGORY" val="diagram"/>
  <p:tag name="KSO_WM_TEMPLATE_INDEX" val="20191586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TIMELINE_IDINGROUP" val="3"/>
  <p:tag name="KSO_WM_UNIT_TIMELINE_EMPHASIS_ID" val="3"/>
  <p:tag name="KSO_WM_UNIT_COLOR_SCHEME_SHAPE_ID" val="55"/>
  <p:tag name="KSO_WM_UNIT_COLOR_SCHEME_PARENT_PAGE" val="0_4"/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diagram20191586_4*m_h_i*1_1_1"/>
  <p:tag name="KSO_WM_TEMPLATE_CATEGORY" val="diagram"/>
  <p:tag name="KSO_WM_TEMPLATE_INDEX" val="2019158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TIMELINE_IDINGROUP" val="3"/>
  <p:tag name="KSO_WM_UNIT_TIMELINE_EMPHASIS_ID" val="3"/>
  <p:tag name="KSO_WM_UNIT_COLOR_SCHEME_SHAPE_ID" val="19"/>
  <p:tag name="KSO_WM_UNIT_COLOR_SCHEME_PARENT_PAGE" val="0_4"/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diagram20191586_4*m_h_i*1_2_1"/>
  <p:tag name="KSO_WM_TEMPLATE_CATEGORY" val="diagram"/>
  <p:tag name="KSO_WM_TEMPLATE_INDEX" val="2019158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IMELINE_IDINGROUP" val="3"/>
  <p:tag name="KSO_WM_UNIT_TIMELINE_EMPHASIS_ID" val="3"/>
  <p:tag name="KSO_WM_UNIT_COLOR_SCHEME_SHAPE_ID" val="23"/>
  <p:tag name="KSO_WM_UNIT_COLOR_SCHEME_PARENT_PAGE" val="0_4"/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diagram20191586_4*m_h_i*1_3_1"/>
  <p:tag name="KSO_WM_TEMPLATE_CATEGORY" val="diagram"/>
  <p:tag name="KSO_WM_TEMPLATE_INDEX" val="20191586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TEMPLATE_CATEGORY" val="diagram"/>
  <p:tag name="KSO_WM_TEMPLATE_INDEX" val="636"/>
  <p:tag name="KSO_WM_TAG_VERSION" val="1.0"/>
  <p:tag name="KSO_WM_BEAUTIFY_FLAG" val="#wm#"/>
  <p:tag name="KSO_WM_UNIT_TYPE" val="q_i"/>
  <p:tag name="KSO_WM_UNIT_INDEX" val="1_1"/>
  <p:tag name="KSO_WM_UNIT_ID" val="diagram636_4*q_i*1_1"/>
  <p:tag name="KSO_WM_UNIT_CLEAR" val="1"/>
  <p:tag name="KSO_WM_UNIT_LAYERLEVEL" val="1_1"/>
  <p:tag name="KSO_WM_DIAGRAM_GROUP_CODE" val="q1-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4827</Words>
  <Application>WPS 演示</Application>
  <PresentationFormat>全屏显示(16:9)</PresentationFormat>
  <Paragraphs>1073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3" baseType="lpstr">
      <vt:lpstr>Arial</vt:lpstr>
      <vt:lpstr>宋体</vt:lpstr>
      <vt:lpstr>Wingdings</vt:lpstr>
      <vt:lpstr>Impact</vt:lpstr>
      <vt:lpstr>Times New Roman</vt:lpstr>
      <vt:lpstr>微软雅黑</vt:lpstr>
      <vt:lpstr>楷体</vt:lpstr>
      <vt:lpstr>幼圆</vt:lpstr>
      <vt:lpstr>Calibri</vt:lpstr>
      <vt:lpstr>Arial Unicode MS</vt:lpstr>
      <vt:lpstr>Calibri Light</vt:lpstr>
      <vt:lpstr>黑体</vt:lpstr>
      <vt:lpstr>Wingdings</vt:lpstr>
      <vt:lpstr>Tahoma</vt:lpstr>
      <vt:lpstr>Times New Roman</vt:lpstr>
      <vt:lpstr>Rockwell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276</cp:revision>
  <dcterms:created xsi:type="dcterms:W3CDTF">2019-07-05T03:58:00Z</dcterms:created>
  <dcterms:modified xsi:type="dcterms:W3CDTF">2019-10-25T03:46:39Z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  <property fmtid="{D5CDD505-2E9C-101B-9397-08002B2CF9AE}" pid="3" name="KSORubyTemplateID">
    <vt:lpwstr>13</vt:lpwstr>
  </property>
</Properties>
</file>